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0" r:id="rId2"/>
    <p:sldId id="313" r:id="rId3"/>
    <p:sldId id="298" r:id="rId4"/>
    <p:sldId id="300" r:id="rId5"/>
    <p:sldId id="301" r:id="rId6"/>
    <p:sldId id="303" r:id="rId7"/>
    <p:sldId id="304" r:id="rId8"/>
    <p:sldId id="302" r:id="rId9"/>
    <p:sldId id="308" r:id="rId10"/>
    <p:sldId id="305" r:id="rId11"/>
    <p:sldId id="310" r:id="rId12"/>
    <p:sldId id="307" r:id="rId13"/>
    <p:sldId id="311" r:id="rId14"/>
    <p:sldId id="264" r:id="rId15"/>
    <p:sldId id="306" r:id="rId16"/>
    <p:sldId id="312" r:id="rId17"/>
    <p:sldId id="267" r:id="rId18"/>
  </p:sldIdLst>
  <p:sldSz cx="12188825" cy="6858000"/>
  <p:notesSz cx="6858000" cy="9144000"/>
  <p:defaultTextStyle>
    <a:defPPr>
      <a:defRPr lang="en-US"/>
    </a:defPPr>
    <a:lvl1pPr marL="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7" autoAdjust="0"/>
    <p:restoredTop sz="89455" autoAdjust="0"/>
  </p:normalViewPr>
  <p:slideViewPr>
    <p:cSldViewPr snapToGrid="0" snapToObjects="1">
      <p:cViewPr varScale="1">
        <p:scale>
          <a:sx n="79" d="100"/>
          <a:sy n="79" d="100"/>
        </p:scale>
        <p:origin x="492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30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jos\AppData\Local\Microsoft\Windows\INetCache\Content.Outlook\ZNLOSQTK\Comparison%20of%20revenue%20Q3%202017%20to%20Q2%202017%20and%20Q3%202016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arjos\AppData\Local\Microsoft\Windows\INetCache\Content.Outlook\ZNLOSQTK\Operator%20GGR%20and%20NGR%20BOG%20adjusted%20v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jos\AppData\Local\Microsoft\Windows\INetCache\Content.Outlook\ZNLOSQTK\Cashflow%20graph%20Q3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Revenue (</a:t>
            </a:r>
            <a:r>
              <a:rPr lang="el-GR" dirty="0">
                <a:solidFill>
                  <a:schemeClr val="tx1"/>
                </a:solidFill>
              </a:rPr>
              <a:t>€</a:t>
            </a:r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l-GR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552785827235553"/>
          <c:y val="5.49547315807533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Q4 20162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B-4A95-B186-39E72C3D02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 20153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E1-4859-9D9D-49D98E493F6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B-4A95-B186-39E72C3D02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243328"/>
        <c:axId val="34244864"/>
      </c:barChart>
      <c:catAx>
        <c:axId val="34243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44864"/>
        <c:crosses val="autoZero"/>
        <c:auto val="1"/>
        <c:lblAlgn val="ctr"/>
        <c:lblOffset val="100"/>
        <c:noMultiLvlLbl val="0"/>
      </c:catAx>
      <c:valAx>
        <c:axId val="34244864"/>
        <c:scaling>
          <c:orientation val="minMax"/>
          <c:max val="16"/>
          <c:min val="10"/>
        </c:scaling>
        <c:delete val="0"/>
        <c:axPos val="l"/>
        <c:minorGridlines>
          <c:spPr>
            <a:ln>
              <a:solidFill>
                <a:schemeClr val="accent3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424332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Net cash</a:t>
            </a:r>
            <a:r>
              <a:rPr lang="el-GR" baseline="0" dirty="0">
                <a:solidFill>
                  <a:schemeClr val="tx1"/>
                </a:solidFill>
              </a:rPr>
              <a:t> (€</a:t>
            </a:r>
            <a:r>
              <a:rPr lang="en-GB" baseline="0" dirty="0">
                <a:solidFill>
                  <a:schemeClr val="tx1"/>
                </a:solidFill>
              </a:rPr>
              <a:t>m</a:t>
            </a:r>
            <a:r>
              <a:rPr lang="el-GR" baseline="0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Q4 2016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B-4557-AF4D-42A811DBEB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 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BB-4557-AF4D-42A811DBEB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369536"/>
        <c:axId val="34371072"/>
      </c:barChart>
      <c:catAx>
        <c:axId val="3436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71072"/>
        <c:crosses val="autoZero"/>
        <c:auto val="1"/>
        <c:lblAlgn val="ctr"/>
        <c:lblOffset val="100"/>
        <c:noMultiLvlLbl val="0"/>
      </c:catAx>
      <c:valAx>
        <c:axId val="343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43695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Operating</a:t>
            </a:r>
            <a:r>
              <a:rPr lang="en-GB" baseline="0" dirty="0">
                <a:solidFill>
                  <a:schemeClr val="tx1"/>
                </a:solidFill>
              </a:rPr>
              <a:t> Profit</a:t>
            </a:r>
            <a:r>
              <a:rPr lang="el-GR" baseline="0" dirty="0">
                <a:solidFill>
                  <a:schemeClr val="tx1"/>
                </a:solidFill>
              </a:rPr>
              <a:t> (€</a:t>
            </a:r>
            <a:r>
              <a:rPr lang="en-GB" baseline="0" dirty="0">
                <a:solidFill>
                  <a:schemeClr val="tx1"/>
                </a:solidFill>
              </a:rPr>
              <a:t>m</a:t>
            </a:r>
            <a:r>
              <a:rPr lang="el-GR" baseline="0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84778557257184"/>
          <c:y val="1.09909463161506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Q4 2016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B-4557-AF4D-42A811DBEB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 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BB-4557-AF4D-42A811DBEB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17792"/>
        <c:axId val="35619584"/>
      </c:barChart>
      <c:catAx>
        <c:axId val="35617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19584"/>
        <c:crosses val="autoZero"/>
        <c:auto val="1"/>
        <c:lblAlgn val="ctr"/>
        <c:lblOffset val="100"/>
        <c:noMultiLvlLbl val="0"/>
      </c:catAx>
      <c:valAx>
        <c:axId val="35619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61779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Operator Turnover and Margin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Graph!$D$7</c:f>
              <c:strCache>
                <c:ptCount val="1"/>
                <c:pt idx="0">
                  <c:v>Turnover Index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Graph!$C$8:$C$22</c:f>
              <c:strCache>
                <c:ptCount val="15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  <c:pt idx="10">
                  <c:v>Q3 2016</c:v>
                </c:pt>
                <c:pt idx="11">
                  <c:v>Q4 2016</c:v>
                </c:pt>
                <c:pt idx="12">
                  <c:v>Q1 2017</c:v>
                </c:pt>
                <c:pt idx="13">
                  <c:v>Q2 2017</c:v>
                </c:pt>
                <c:pt idx="14">
                  <c:v>Q3 2017</c:v>
                </c:pt>
              </c:strCache>
            </c:strRef>
          </c:cat>
          <c:val>
            <c:numRef>
              <c:f>Graph!$D$8:$D$22</c:f>
              <c:numCache>
                <c:formatCode>0</c:formatCode>
                <c:ptCount val="15"/>
                <c:pt idx="0">
                  <c:v>100</c:v>
                </c:pt>
                <c:pt idx="1">
                  <c:v>119.10866059098343</c:v>
                </c:pt>
                <c:pt idx="2">
                  <c:v>109.09815377624076</c:v>
                </c:pt>
                <c:pt idx="3">
                  <c:v>123.97747335173781</c:v>
                </c:pt>
                <c:pt idx="4">
                  <c:v>146.76797637857089</c:v>
                </c:pt>
                <c:pt idx="5">
                  <c:v>162.67732087430741</c:v>
                </c:pt>
                <c:pt idx="6">
                  <c:v>159.94133223471701</c:v>
                </c:pt>
                <c:pt idx="7">
                  <c:v>203.27589806993154</c:v>
                </c:pt>
                <c:pt idx="8">
                  <c:v>220.75257113871362</c:v>
                </c:pt>
                <c:pt idx="9">
                  <c:v>238.59514556037988</c:v>
                </c:pt>
                <c:pt idx="10">
                  <c:v>219.22776924998081</c:v>
                </c:pt>
                <c:pt idx="11">
                  <c:v>242.07515556597002</c:v>
                </c:pt>
                <c:pt idx="12">
                  <c:v>280.78634486995344</c:v>
                </c:pt>
                <c:pt idx="13">
                  <c:v>277.02645574903619</c:v>
                </c:pt>
                <c:pt idx="14">
                  <c:v>254.44771672315943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4-4C73-8AF9-1F9F80FF7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724864"/>
        <c:axId val="482726656"/>
      </c:barChart>
      <c:lineChart>
        <c:grouping val="standard"/>
        <c:varyColors val="0"/>
        <c:ser>
          <c:idx val="1"/>
          <c:order val="1"/>
          <c:tx>
            <c:strRef>
              <c:f>Graph!$E$7</c:f>
              <c:strCache>
                <c:ptCount val="1"/>
                <c:pt idx="0">
                  <c:v>Margin%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Graph!$C$8:$C$22</c:f>
              <c:strCache>
                <c:ptCount val="15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  <c:pt idx="10">
                  <c:v>Q3 2016</c:v>
                </c:pt>
                <c:pt idx="11">
                  <c:v>Q4 2016</c:v>
                </c:pt>
                <c:pt idx="12">
                  <c:v>Q1 2017</c:v>
                </c:pt>
                <c:pt idx="13">
                  <c:v>Q2 2017</c:v>
                </c:pt>
                <c:pt idx="14">
                  <c:v>Q3 2017</c:v>
                </c:pt>
              </c:strCache>
            </c:strRef>
          </c:cat>
          <c:val>
            <c:numRef>
              <c:f>Graph!$E$8:$E$22</c:f>
              <c:numCache>
                <c:formatCode>0.0%</c:formatCode>
                <c:ptCount val="15"/>
                <c:pt idx="0">
                  <c:v>8.3996887693690764E-2</c:v>
                </c:pt>
                <c:pt idx="1">
                  <c:v>7.3490152259680058E-2</c:v>
                </c:pt>
                <c:pt idx="2">
                  <c:v>9.2979836138788505E-2</c:v>
                </c:pt>
                <c:pt idx="3">
                  <c:v>7.200736557994461E-2</c:v>
                </c:pt>
                <c:pt idx="4">
                  <c:v>7.3466944291760927E-2</c:v>
                </c:pt>
                <c:pt idx="5">
                  <c:v>6.8727213826124373E-2</c:v>
                </c:pt>
                <c:pt idx="6">
                  <c:v>7.8031243874370423E-2</c:v>
                </c:pt>
                <c:pt idx="7">
                  <c:v>7.2675218293779445E-2</c:v>
                </c:pt>
                <c:pt idx="8">
                  <c:v>6.8946131443223369E-2</c:v>
                </c:pt>
                <c:pt idx="9">
                  <c:v>6.5539334865404392E-2</c:v>
                </c:pt>
                <c:pt idx="10">
                  <c:v>7.546778668585491E-2</c:v>
                </c:pt>
                <c:pt idx="11">
                  <c:v>6.6877379666280157E-2</c:v>
                </c:pt>
                <c:pt idx="12">
                  <c:v>6.166553190517967E-2</c:v>
                </c:pt>
                <c:pt idx="13">
                  <c:v>6.3107218260528675E-2</c:v>
                </c:pt>
                <c:pt idx="14">
                  <c:v>7.5145855821845867E-2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C4-4C73-8AF9-1F9F80FF7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729984"/>
        <c:axId val="482728192"/>
      </c:lineChart>
      <c:catAx>
        <c:axId val="48272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Overpass SemiBold" panose="00000700000000000000" pitchFamily="50" charset="0"/>
                <a:cs typeface="Arial" panose="020B0604020202020204" pitchFamily="34" charset="0"/>
              </a:defRPr>
            </a:pPr>
            <a:endParaRPr lang="en-US"/>
          </a:p>
        </c:txPr>
        <c:crossAx val="482726656"/>
        <c:crosses val="autoZero"/>
        <c:auto val="1"/>
        <c:lblAlgn val="ctr"/>
        <c:lblOffset val="100"/>
        <c:noMultiLvlLbl val="0"/>
      </c:catAx>
      <c:valAx>
        <c:axId val="482726656"/>
        <c:scaling>
          <c:orientation val="minMax"/>
          <c:max val="300"/>
          <c:min val="75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Overpass SemiBold" panose="00000700000000000000" pitchFamily="50" charset="0"/>
                <a:cs typeface="Arial" panose="020B0604020202020204" pitchFamily="34" charset="0"/>
              </a:defRPr>
            </a:pPr>
            <a:endParaRPr lang="en-US"/>
          </a:p>
        </c:txPr>
        <c:crossAx val="482724864"/>
        <c:crosses val="autoZero"/>
        <c:crossBetween val="between"/>
        <c:majorUnit val="25"/>
      </c:valAx>
      <c:valAx>
        <c:axId val="482728192"/>
        <c:scaling>
          <c:orientation val="minMax"/>
          <c:max val="0.1"/>
          <c:min val="1.0000000000000002E-2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Overpass SemiBold" panose="00000700000000000000" pitchFamily="50" charset="0"/>
                <a:cs typeface="Arial" panose="020B0604020202020204" pitchFamily="34" charset="0"/>
              </a:defRPr>
            </a:pPr>
            <a:endParaRPr lang="en-US"/>
          </a:p>
        </c:txPr>
        <c:crossAx val="482729984"/>
        <c:crosses val="max"/>
        <c:crossBetween val="between"/>
        <c:majorUnit val="1.0000000000000002E-2"/>
      </c:valAx>
      <c:catAx>
        <c:axId val="48272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272819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hevin Std Light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b="0" dirty="0">
                <a:latin typeface="+mj-lt"/>
              </a:rPr>
              <a:t>Operator</a:t>
            </a:r>
            <a:r>
              <a:rPr lang="en-GB" b="0" baseline="0" dirty="0">
                <a:latin typeface="+mj-lt"/>
              </a:rPr>
              <a:t> Turnover &amp; </a:t>
            </a:r>
            <a:r>
              <a:rPr lang="en-GB" b="0" baseline="0" dirty="0" err="1">
                <a:latin typeface="+mj-lt"/>
              </a:rPr>
              <a:t>Kambi</a:t>
            </a:r>
            <a:r>
              <a:rPr lang="en-GB" b="0" baseline="0" dirty="0">
                <a:latin typeface="+mj-lt"/>
              </a:rPr>
              <a:t> Revenue Growth Q3 2017 vs Q3 2016</a:t>
            </a:r>
            <a:endParaRPr lang="en-GB" b="0" dirty="0">
              <a:latin typeface="+mj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105392794987743"/>
          <c:y val="0.1384900126920755"/>
          <c:w val="0.88053840859301846"/>
          <c:h val="0.55088503608915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Waterfall!$B$1</c:f>
              <c:strCache>
                <c:ptCount val="1"/>
                <c:pt idx="0">
                  <c:v>Ends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strRef>
              <c:f>Waterfall!$A$3:$A$9</c:f>
              <c:strCache>
                <c:ptCount val="7"/>
                <c:pt idx="0">
                  <c:v>FX impact</c:v>
                </c:pt>
                <c:pt idx="1">
                  <c:v>Operator Turnover Growth</c:v>
                </c:pt>
                <c:pt idx="2">
                  <c:v>Operator margin impact</c:v>
                </c:pt>
                <c:pt idx="3">
                  <c:v>Taxes/marketing deductibles impact</c:v>
                </c:pt>
                <c:pt idx="4">
                  <c:v>Other*</c:v>
                </c:pt>
                <c:pt idx="5">
                  <c:v>888 impact</c:v>
                </c:pt>
                <c:pt idx="6">
                  <c:v>Kambi Revenue Growth</c:v>
                </c:pt>
              </c:strCache>
            </c:strRef>
          </c:cat>
          <c:val>
            <c:numRef>
              <c:f>Waterfall!$B$3:$B$9</c:f>
              <c:numCache>
                <c:formatCode>0.0%</c:formatCode>
                <c:ptCount val="7"/>
                <c:pt idx="1">
                  <c:v>0.16065459040007868</c:v>
                </c:pt>
                <c:pt idx="6">
                  <c:v>-8.7115447774943622E-4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0-49CF-9992-8C46C5D0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70816"/>
        <c:axId val="77673600"/>
      </c:barChart>
      <c:lineChart>
        <c:grouping val="standard"/>
        <c:varyColors val="0"/>
        <c:ser>
          <c:idx val="1"/>
          <c:order val="1"/>
          <c:tx>
            <c:strRef>
              <c:f>Waterfall!$C$1</c:f>
              <c:strCache>
                <c:ptCount val="1"/>
                <c:pt idx="0">
                  <c:v>Before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Waterfall!$A$3:$A$9</c:f>
              <c:strCache>
                <c:ptCount val="7"/>
                <c:pt idx="0">
                  <c:v>FX impact</c:v>
                </c:pt>
                <c:pt idx="1">
                  <c:v>Operator Turnover Growth</c:v>
                </c:pt>
                <c:pt idx="2">
                  <c:v>Operator margin impact</c:v>
                </c:pt>
                <c:pt idx="3">
                  <c:v>Taxes/marketing deductibles impact</c:v>
                </c:pt>
                <c:pt idx="4">
                  <c:v>Other*</c:v>
                </c:pt>
                <c:pt idx="5">
                  <c:v>888 impact</c:v>
                </c:pt>
                <c:pt idx="6">
                  <c:v>Kambi Revenue Growth</c:v>
                </c:pt>
              </c:strCache>
            </c:strRef>
          </c:cat>
          <c:val>
            <c:numRef>
              <c:f>Waterfall!$C$3:$C$9</c:f>
              <c:numCache>
                <c:formatCode>General</c:formatCode>
                <c:ptCount val="7"/>
                <c:pt idx="0" formatCode="0.0%">
                  <c:v>0.17413075012779555</c:v>
                </c:pt>
                <c:pt idx="2" formatCode="0.0%">
                  <c:v>0.16065459040007868</c:v>
                </c:pt>
                <c:pt idx="3" formatCode="0.0%">
                  <c:v>0.1557034642108488</c:v>
                </c:pt>
                <c:pt idx="4" formatCode="0.0%">
                  <c:v>0.13168934931820209</c:v>
                </c:pt>
                <c:pt idx="5" formatCode="0.0%">
                  <c:v>9.3916282609392665E-2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90-49CF-9992-8C46C5D09607}"/>
            </c:ext>
          </c:extLst>
        </c:ser>
        <c:ser>
          <c:idx val="2"/>
          <c:order val="2"/>
          <c:tx>
            <c:strRef>
              <c:f>Waterfall!$D$1</c:f>
              <c:strCache>
                <c:ptCount val="1"/>
                <c:pt idx="0">
                  <c:v>After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Waterfall!$A$3:$A$9</c:f>
              <c:strCache>
                <c:ptCount val="7"/>
                <c:pt idx="0">
                  <c:v>FX impact</c:v>
                </c:pt>
                <c:pt idx="1">
                  <c:v>Operator Turnover Growth</c:v>
                </c:pt>
                <c:pt idx="2">
                  <c:v>Operator margin impact</c:v>
                </c:pt>
                <c:pt idx="3">
                  <c:v>Taxes/marketing deductibles impact</c:v>
                </c:pt>
                <c:pt idx="4">
                  <c:v>Other*</c:v>
                </c:pt>
                <c:pt idx="5">
                  <c:v>888 impact</c:v>
                </c:pt>
                <c:pt idx="6">
                  <c:v>Kambi Revenue Growth</c:v>
                </c:pt>
              </c:strCache>
            </c:strRef>
          </c:cat>
          <c:val>
            <c:numRef>
              <c:f>Waterfall!$D$3:$D$9</c:f>
              <c:numCache>
                <c:formatCode>General</c:formatCode>
                <c:ptCount val="7"/>
                <c:pt idx="0" formatCode="0.0%">
                  <c:v>0.16065459040007868</c:v>
                </c:pt>
                <c:pt idx="2" formatCode="0.0%">
                  <c:v>0.1557034642108488</c:v>
                </c:pt>
                <c:pt idx="3" formatCode="0.0%">
                  <c:v>0.13168934931820209</c:v>
                </c:pt>
                <c:pt idx="4" formatCode="0.0%">
                  <c:v>9.3916282609392665E-2</c:v>
                </c:pt>
                <c:pt idx="5" formatCode="0.0%">
                  <c:v>-8.7115447774943622E-4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90-49CF-9992-8C46C5D0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rgbClr val="00AEC7"/>
              </a:solidFill>
            </c:spPr>
          </c:upBars>
          <c:downBars>
            <c:spPr>
              <a:solidFill>
                <a:srgbClr val="FFC000"/>
              </a:solidFill>
              <a:ln>
                <a:noFill/>
              </a:ln>
            </c:spPr>
          </c:downBars>
        </c:upDownBars>
        <c:marker val="1"/>
        <c:smooth val="0"/>
        <c:axId val="75970816"/>
        <c:axId val="77673600"/>
      </c:lineChart>
      <c:catAx>
        <c:axId val="7597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>
                <a:latin typeface="+mj-lt"/>
                <a:cs typeface="Arial" panose="020B0604020202020204" pitchFamily="34" charset="0"/>
              </a:defRPr>
            </a:pPr>
            <a:endParaRPr lang="en-US"/>
          </a:p>
        </c:txPr>
        <c:crossAx val="77673600"/>
        <c:crosses val="autoZero"/>
        <c:auto val="1"/>
        <c:lblAlgn val="ctr"/>
        <c:lblOffset val="100"/>
        <c:noMultiLvlLbl val="0"/>
      </c:catAx>
      <c:valAx>
        <c:axId val="77673600"/>
        <c:scaling>
          <c:orientation val="minMax"/>
          <c:max val="0.2"/>
          <c:min val="-5.000000000000001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75970816"/>
        <c:crosses val="autoZero"/>
        <c:crossBetween val="between"/>
        <c:majorUnit val="5.000000000000001E-2"/>
        <c:min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'cf graph'!$F$23</c:f>
              <c:strCache>
                <c:ptCount val="1"/>
                <c:pt idx="0">
                  <c:v>Ends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</c:spPr>
          <c:invertIfNegative val="0"/>
          <c:cat>
            <c:strRef>
              <c:f>'cf graph'!$C$24:$C$31</c:f>
              <c:strCache>
                <c:ptCount val="8"/>
                <c:pt idx="0">
                  <c:v>Opening cash</c:v>
                </c:pt>
                <c:pt idx="1">
                  <c:v>Operating profit</c:v>
                </c:pt>
                <c:pt idx="2">
                  <c:v>Working capital</c:v>
                </c:pt>
                <c:pt idx="3">
                  <c:v>Amortisation/Depn</c:v>
                </c:pt>
                <c:pt idx="4">
                  <c:v>Development costs</c:v>
                </c:pt>
                <c:pt idx="5">
                  <c:v>Tangible assets</c:v>
                </c:pt>
                <c:pt idx="6">
                  <c:v>Other</c:v>
                </c:pt>
                <c:pt idx="7">
                  <c:v>Closing cash</c:v>
                </c:pt>
              </c:strCache>
            </c:strRef>
          </c:cat>
          <c:val>
            <c:numRef>
              <c:f>'cf graph'!$F$24:$F$31</c:f>
              <c:numCache>
                <c:formatCode>General</c:formatCode>
                <c:ptCount val="8"/>
                <c:pt idx="0" formatCode="_-* #,##0_-;\-* #,##0_-;_-* &quot;-&quot;??_-;_-@_-">
                  <c:v>30165</c:v>
                </c:pt>
                <c:pt idx="7" formatCode="_-* #,##0_-;\-* #,##0_-;_-* &quot;-&quot;??_-;_-@_-">
                  <c:v>32243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D-47E5-8915-218BC4E90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26848"/>
        <c:axId val="190928384"/>
      </c:barChart>
      <c:lineChart>
        <c:grouping val="standard"/>
        <c:varyColors val="0"/>
        <c:ser>
          <c:idx val="1"/>
          <c:order val="1"/>
          <c:tx>
            <c:strRef>
              <c:f>'cf graph'!$G$23</c:f>
              <c:strCache>
                <c:ptCount val="1"/>
                <c:pt idx="0">
                  <c:v>Before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'cf graph'!$C$24:$C$31</c:f>
              <c:strCache>
                <c:ptCount val="8"/>
                <c:pt idx="0">
                  <c:v>Opening cash</c:v>
                </c:pt>
                <c:pt idx="1">
                  <c:v>Operating profit</c:v>
                </c:pt>
                <c:pt idx="2">
                  <c:v>Working capital</c:v>
                </c:pt>
                <c:pt idx="3">
                  <c:v>Amortisation/Depn</c:v>
                </c:pt>
                <c:pt idx="4">
                  <c:v>Development costs</c:v>
                </c:pt>
                <c:pt idx="5">
                  <c:v>Tangible assets</c:v>
                </c:pt>
                <c:pt idx="6">
                  <c:v>Other</c:v>
                </c:pt>
                <c:pt idx="7">
                  <c:v>Closing cash</c:v>
                </c:pt>
              </c:strCache>
            </c:strRef>
          </c:cat>
          <c:val>
            <c:numRef>
              <c:f>'cf graph'!$G$24:$G$31</c:f>
              <c:numCache>
                <c:formatCode>_-* #,##0_-;\-* #,##0_-;_-* "-"??_-;_-@_-</c:formatCode>
                <c:ptCount val="8"/>
                <c:pt idx="1">
                  <c:v>30165</c:v>
                </c:pt>
                <c:pt idx="2">
                  <c:v>31226</c:v>
                </c:pt>
                <c:pt idx="3">
                  <c:v>32783</c:v>
                </c:pt>
                <c:pt idx="4">
                  <c:v>34914</c:v>
                </c:pt>
                <c:pt idx="5">
                  <c:v>33195</c:v>
                </c:pt>
                <c:pt idx="6">
                  <c:v>32357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D-47E5-8915-218BC4E9093D}"/>
            </c:ext>
          </c:extLst>
        </c:ser>
        <c:ser>
          <c:idx val="2"/>
          <c:order val="2"/>
          <c:tx>
            <c:strRef>
              <c:f>'cf graph'!$H$23</c:f>
              <c:strCache>
                <c:ptCount val="1"/>
                <c:pt idx="0">
                  <c:v>After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'cf graph'!$C$24:$C$31</c:f>
              <c:strCache>
                <c:ptCount val="8"/>
                <c:pt idx="0">
                  <c:v>Opening cash</c:v>
                </c:pt>
                <c:pt idx="1">
                  <c:v>Operating profit</c:v>
                </c:pt>
                <c:pt idx="2">
                  <c:v>Working capital</c:v>
                </c:pt>
                <c:pt idx="3">
                  <c:v>Amortisation/Depn</c:v>
                </c:pt>
                <c:pt idx="4">
                  <c:v>Development costs</c:v>
                </c:pt>
                <c:pt idx="5">
                  <c:v>Tangible assets</c:v>
                </c:pt>
                <c:pt idx="6">
                  <c:v>Other</c:v>
                </c:pt>
                <c:pt idx="7">
                  <c:v>Closing cash</c:v>
                </c:pt>
              </c:strCache>
            </c:strRef>
          </c:cat>
          <c:val>
            <c:numRef>
              <c:f>'cf graph'!$H$24:$H$31</c:f>
              <c:numCache>
                <c:formatCode>_-* #,##0_-;\-* #,##0_-;_-* "-"??_-;_-@_-</c:formatCode>
                <c:ptCount val="8"/>
                <c:pt idx="1">
                  <c:v>31226</c:v>
                </c:pt>
                <c:pt idx="2">
                  <c:v>32783</c:v>
                </c:pt>
                <c:pt idx="3">
                  <c:v>34914</c:v>
                </c:pt>
                <c:pt idx="4">
                  <c:v>33195</c:v>
                </c:pt>
                <c:pt idx="5">
                  <c:v>32357</c:v>
                </c:pt>
                <c:pt idx="6">
                  <c:v>32243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D-47E5-8915-218BC4E90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tx2"/>
              </a:solidFill>
              <a:ln>
                <a:noFill/>
              </a:ln>
            </c:spPr>
          </c:upBars>
          <c:downBars>
            <c:spPr>
              <a:solidFill>
                <a:schemeClr val="accent5"/>
              </a:solidFill>
              <a:ln>
                <a:noFill/>
              </a:ln>
            </c:spPr>
          </c:downBars>
        </c:upDownBars>
        <c:marker val="1"/>
        <c:smooth val="0"/>
        <c:axId val="190926848"/>
        <c:axId val="190928384"/>
      </c:lineChart>
      <c:catAx>
        <c:axId val="19092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Overpass SemiBold" panose="00000700000000000000" pitchFamily="50" charset="0"/>
                <a:cs typeface="Arial" panose="020B0604020202020204" pitchFamily="34" charset="0"/>
              </a:defRPr>
            </a:pPr>
            <a:endParaRPr lang="en-US"/>
          </a:p>
        </c:txPr>
        <c:crossAx val="190928384"/>
        <c:crosses val="autoZero"/>
        <c:auto val="1"/>
        <c:lblAlgn val="ctr"/>
        <c:lblOffset val="100"/>
        <c:noMultiLvlLbl val="0"/>
      </c:catAx>
      <c:valAx>
        <c:axId val="190928384"/>
        <c:scaling>
          <c:orientation val="minMax"/>
          <c:max val="35100"/>
          <c:min val="30000"/>
        </c:scaling>
        <c:delete val="0"/>
        <c:axPos val="l"/>
        <c:majorGridlines>
          <c:spPr>
            <a:ln>
              <a:solidFill>
                <a:schemeClr val="accent4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Overpass SemiBold" panose="00000700000000000000" pitchFamily="50" charset="0"/>
                <a:cs typeface="Arial" panose="020B0604020202020204" pitchFamily="34" charset="0"/>
              </a:defRPr>
            </a:pPr>
            <a:endParaRPr lang="en-US"/>
          </a:p>
        </c:txPr>
        <c:crossAx val="190926848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0.21236</cdr:x>
      <cdr:y>0.8169</cdr:y>
    </cdr:from>
    <cdr:to>
      <cdr:x>0.7335</cdr:x>
      <cdr:y>0.9061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8756" y="3314699"/>
          <a:ext cx="362902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0.04608</cdr:x>
      <cdr:y>0.82131</cdr:y>
    </cdr:from>
    <cdr:to>
      <cdr:x>0.69504</cdr:x>
      <cdr:y>0.8811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175" y="3794125"/>
          <a:ext cx="5410200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/>
            <a:t>*Other</a:t>
          </a:r>
          <a:r>
            <a:rPr lang="en-GB" sz="900" baseline="0"/>
            <a:t> includes the impact of volume-related commission tiers and fixed revenues</a:t>
          </a:r>
          <a:endParaRPr lang="en-GB" sz="9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9B8A2-CB26-C247-A5AD-88796A2C7E31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3C52A-FACE-2543-94BA-CB30AE42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FE38-9BA5-7543-98AF-4D258CFB98BC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BEFD-38BB-CF41-96B6-F34D8836E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4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4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4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8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5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50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0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1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1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7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4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561A-34F9-406B-B1DF-5A3603A557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11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3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4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975" y="1248000"/>
            <a:ext cx="9117625" cy="1248000"/>
          </a:xfrm>
        </p:spPr>
        <p:txBody>
          <a:bodyPr anchor="t" anchorCtr="0"/>
          <a:lstStyle>
            <a:lvl1pPr algn="l">
              <a:defRPr sz="10700" spc="-5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500" y="2592000"/>
            <a:ext cx="7965925" cy="960000"/>
          </a:xfrm>
        </p:spPr>
        <p:txBody>
          <a:bodyPr/>
          <a:lstStyle>
            <a:lvl1pPr marL="0" indent="0" algn="l">
              <a:lnSpc>
                <a:spcPts val="3733"/>
              </a:lnSpc>
              <a:spcAft>
                <a:spcPts val="0"/>
              </a:spcAft>
              <a:buNone/>
              <a:defRPr sz="3200" baseline="0">
                <a:solidFill>
                  <a:schemeClr val="tx2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6" y="5865948"/>
            <a:ext cx="1523001" cy="4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statement + sp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975" y="1248000"/>
            <a:ext cx="9117625" cy="1248000"/>
          </a:xfrm>
        </p:spPr>
        <p:txBody>
          <a:bodyPr anchor="t" anchorCtr="0"/>
          <a:lstStyle>
            <a:lvl1pPr algn="l">
              <a:defRPr sz="10700" spc="-5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000" y="2592000"/>
            <a:ext cx="7678000" cy="2880000"/>
          </a:xfrm>
        </p:spPr>
        <p:txBody>
          <a:bodyPr/>
          <a:lstStyle>
            <a:lvl1pPr marL="0" indent="0" algn="l">
              <a:lnSpc>
                <a:spcPts val="3199"/>
              </a:lnSpc>
              <a:spcAft>
                <a:spcPts val="0"/>
              </a:spcAft>
              <a:buNone/>
              <a:defRPr sz="2700" baseline="0">
                <a:solidFill>
                  <a:schemeClr val="tx2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6" y="5865948"/>
            <a:ext cx="1523001" cy="4800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5787" y="6187200"/>
            <a:ext cx="4798750" cy="192000"/>
          </a:xfrm>
        </p:spPr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9875" y="6187200"/>
            <a:ext cx="335913" cy="192000"/>
          </a:xfrm>
        </p:spPr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-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95975" y="1248000"/>
            <a:ext cx="9117625" cy="1248000"/>
          </a:xfrm>
        </p:spPr>
        <p:txBody>
          <a:bodyPr anchor="t" anchorCtr="0"/>
          <a:lstStyle>
            <a:lvl1pPr algn="l">
              <a:defRPr sz="10700" spc="-5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500" y="2592000"/>
            <a:ext cx="7965925" cy="960000"/>
          </a:xfrm>
        </p:spPr>
        <p:txBody>
          <a:bodyPr/>
          <a:lstStyle>
            <a:lvl1pPr marL="0" indent="0" algn="l">
              <a:lnSpc>
                <a:spcPts val="3733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5787" y="6187200"/>
            <a:ext cx="4798750" cy="192000"/>
          </a:xfrm>
        </p:spPr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9875" y="6187200"/>
            <a:ext cx="335913" cy="192000"/>
          </a:xfrm>
        </p:spPr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-optio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3962" y="1248000"/>
            <a:ext cx="9117625" cy="1824000"/>
          </a:xfrm>
        </p:spPr>
        <p:txBody>
          <a:bodyPr anchor="t" anchorCtr="0"/>
          <a:lstStyle>
            <a:lvl1pPr algn="l">
              <a:defRPr sz="16000" spc="-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0575" y="3120000"/>
            <a:ext cx="5950450" cy="1248000"/>
          </a:xfrm>
        </p:spPr>
        <p:txBody>
          <a:bodyPr/>
          <a:lstStyle>
            <a:lvl1pPr marL="0" indent="0" algn="l">
              <a:lnSpc>
                <a:spcPts val="3599"/>
              </a:lnSpc>
              <a:spcAft>
                <a:spcPts val="0"/>
              </a:spcAft>
              <a:buNone/>
              <a:defRPr sz="3000" baseline="0">
                <a:solidFill>
                  <a:schemeClr val="bg1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5787" y="6187200"/>
            <a:ext cx="4798750" cy="192000"/>
          </a:xfrm>
        </p:spPr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9875" y="6187200"/>
            <a:ext cx="335913" cy="192000"/>
          </a:xfrm>
        </p:spPr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optio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9" y="496309"/>
            <a:ext cx="4707974" cy="582895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4161" y="3072000"/>
            <a:ext cx="4558813" cy="1248000"/>
          </a:xfrm>
        </p:spPr>
        <p:txBody>
          <a:bodyPr/>
          <a:lstStyle>
            <a:lvl1pPr marL="0" indent="0" algn="l">
              <a:lnSpc>
                <a:spcPts val="2879"/>
              </a:lnSpc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5787" y="6187200"/>
            <a:ext cx="4798750" cy="192000"/>
          </a:xfrm>
        </p:spPr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9875" y="6187200"/>
            <a:ext cx="335913" cy="192000"/>
          </a:xfrm>
        </p:spPr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75" y="480002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9958">
              <a:defRPr/>
            </a:lvl1pPr>
            <a:lvl2pPr marL="479916" indent="-239958">
              <a:buFont typeface="LucidaGrande" charset="0"/>
              <a:buChar char="−"/>
              <a:defRPr/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/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/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Q2 Report 2017 – 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75" y="480002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39958"/>
          <a:lstStyle>
            <a:lvl1pPr marL="239958">
              <a:defRPr/>
            </a:lvl1pPr>
            <a:lvl2pPr marL="479916" indent="-239958">
              <a:buFont typeface="LucidaGrande" charset="0"/>
              <a:buChar char="−"/>
              <a:defRPr/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/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/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nd 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75" y="480002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77" y="1679999"/>
            <a:ext cx="5494567" cy="4080000"/>
          </a:xfrm>
        </p:spPr>
        <p:txBody>
          <a:bodyPr numCol="1" spcCol="0"/>
          <a:lstStyle>
            <a:lvl1pPr marL="239958">
              <a:defRPr/>
            </a:lvl1pPr>
            <a:lvl2pPr marL="479916" indent="-239958">
              <a:buFont typeface="LucidaGrande" charset="0"/>
              <a:buChar char="−"/>
              <a:defRPr/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/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/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14382" y="1679999"/>
            <a:ext cx="5494567" cy="4080000"/>
          </a:xfrm>
        </p:spPr>
        <p:txBody>
          <a:bodyPr numCol="1" spcCol="0"/>
          <a:lstStyle>
            <a:lvl1pPr marL="239958">
              <a:defRPr/>
            </a:lvl1pPr>
            <a:lvl2pPr marL="479916" indent="-239958">
              <a:buFont typeface="LucidaGrande" charset="0"/>
              <a:buChar char="−"/>
              <a:defRPr/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/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/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nd chart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87" y="6024001"/>
            <a:ext cx="1066096" cy="33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75" y="480002"/>
            <a:ext cx="9597500" cy="335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77" y="1679999"/>
            <a:ext cx="5494567" cy="4080000"/>
          </a:xfrm>
        </p:spPr>
        <p:txBody>
          <a:bodyPr numCol="1" spcCol="0"/>
          <a:lstStyle>
            <a:lvl1pPr marL="239958">
              <a:defRPr>
                <a:solidFill>
                  <a:schemeClr val="bg1"/>
                </a:solidFill>
              </a:defRPr>
            </a:lvl1pPr>
            <a:lvl2pPr marL="479916" indent="-239958">
              <a:buFont typeface="LucidaGrande" charset="0"/>
              <a:buChar char="−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14382" y="1679999"/>
            <a:ext cx="5494567" cy="4080000"/>
          </a:xfrm>
        </p:spPr>
        <p:txBody>
          <a:bodyPr numCol="1" spcCol="0"/>
          <a:lstStyle>
            <a:lvl1pPr marL="239958">
              <a:defRPr>
                <a:solidFill>
                  <a:schemeClr val="bg1"/>
                </a:solidFill>
              </a:defRPr>
            </a:lvl1pPr>
            <a:lvl2pPr marL="479916" indent="-239958">
              <a:buFont typeface="LucidaGrande" charset="0"/>
              <a:buChar char="−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nd 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75" y="480002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76" y="1679999"/>
            <a:ext cx="2639313" cy="4080000"/>
          </a:xfrm>
        </p:spPr>
        <p:txBody>
          <a:bodyPr numCol="1" spcCol="0"/>
          <a:lstStyle>
            <a:lvl1pPr marL="239958">
              <a:defRPr/>
            </a:lvl1pPr>
            <a:lvl2pPr marL="479916" indent="-239958">
              <a:buFont typeface="LucidaGrande" charset="0"/>
              <a:buChar char="−"/>
              <a:defRPr/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/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/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359125" y="1679999"/>
            <a:ext cx="8362358" cy="4080000"/>
          </a:xfrm>
        </p:spPr>
        <p:txBody>
          <a:bodyPr numCol="1" spcCol="0"/>
          <a:lstStyle>
            <a:lvl1pPr marL="239958">
              <a:defRPr/>
            </a:lvl1pPr>
            <a:lvl2pPr marL="479916" indent="-239958">
              <a:buFont typeface="LucidaGrande" charset="0"/>
              <a:buChar char="−"/>
              <a:defRPr/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/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/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nd large chart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75" y="480002"/>
            <a:ext cx="9597500" cy="335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76" y="1679999"/>
            <a:ext cx="2639313" cy="4080000"/>
          </a:xfrm>
        </p:spPr>
        <p:txBody>
          <a:bodyPr numCol="1" spcCol="0"/>
          <a:lstStyle>
            <a:lvl1pPr marL="239958">
              <a:defRPr>
                <a:solidFill>
                  <a:schemeClr val="bg1"/>
                </a:solidFill>
              </a:defRPr>
            </a:lvl1pPr>
            <a:lvl2pPr marL="479916" indent="-239958">
              <a:buFont typeface="LucidaGrande" charset="0"/>
              <a:buChar char="−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359125" y="1679999"/>
            <a:ext cx="8362358" cy="4080000"/>
          </a:xfrm>
        </p:spPr>
        <p:txBody>
          <a:bodyPr numCol="1" spcCol="0"/>
          <a:lstStyle>
            <a:lvl1pPr marL="239958">
              <a:defRPr>
                <a:solidFill>
                  <a:schemeClr val="bg1"/>
                </a:solidFill>
              </a:defRPr>
            </a:lvl1pPr>
            <a:lvl2pPr marL="479916" indent="-239958">
              <a:buFont typeface="LucidaGrande" charset="0"/>
              <a:buChar char="−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LucidaGrande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87" y="6024001"/>
            <a:ext cx="1066096" cy="335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975" y="1248000"/>
            <a:ext cx="9117625" cy="1248000"/>
          </a:xfrm>
        </p:spPr>
        <p:txBody>
          <a:bodyPr anchor="t" anchorCtr="0"/>
          <a:lstStyle>
            <a:lvl1pPr algn="l">
              <a:defRPr sz="10700" spc="-5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500" y="2592000"/>
            <a:ext cx="7965925" cy="960000"/>
          </a:xfrm>
        </p:spPr>
        <p:txBody>
          <a:bodyPr/>
          <a:lstStyle>
            <a:lvl1pPr marL="0" indent="0" algn="l">
              <a:lnSpc>
                <a:spcPts val="3733"/>
              </a:lnSpc>
              <a:spcAft>
                <a:spcPts val="0"/>
              </a:spcAft>
              <a:buNone/>
              <a:defRPr sz="3200" baseline="0">
                <a:solidFill>
                  <a:schemeClr val="tx2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6" y="5865948"/>
            <a:ext cx="1523001" cy="4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7" y="5865600"/>
            <a:ext cx="1505929" cy="4736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75" y="480002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9875" y="364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9875" y="388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solidFill>
                  <a:schemeClr val="tx2"/>
                </a:solidFill>
                <a:latin typeface="Overpass Regular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9875" y="4368000"/>
            <a:ext cx="1669965" cy="1440000"/>
          </a:xfrm>
        </p:spPr>
        <p:txBody>
          <a:bodyPr/>
          <a:lstStyle>
            <a:lvl1pPr marL="0" indent="0">
              <a:lnSpc>
                <a:spcPts val="1733"/>
              </a:lnSpc>
              <a:spcAft>
                <a:spcPts val="0"/>
              </a:spcAft>
              <a:buFontTx/>
              <a:buNone/>
              <a:defRPr sz="1300" baseline="0">
                <a:solidFill>
                  <a:schemeClr val="tx1"/>
                </a:solidFill>
                <a:latin typeface="Overpass Light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Explanation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89778" y="364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389778" y="388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solidFill>
                  <a:schemeClr val="tx2"/>
                </a:solidFill>
                <a:latin typeface="Overpass Regular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389778" y="4368000"/>
            <a:ext cx="1669965" cy="1440000"/>
          </a:xfrm>
        </p:spPr>
        <p:txBody>
          <a:bodyPr/>
          <a:lstStyle>
            <a:lvl1pPr marL="0" indent="0">
              <a:lnSpc>
                <a:spcPts val="1733"/>
              </a:lnSpc>
              <a:spcAft>
                <a:spcPts val="0"/>
              </a:spcAft>
              <a:buFontTx/>
              <a:buNone/>
              <a:defRPr sz="1300" baseline="0">
                <a:solidFill>
                  <a:schemeClr val="tx1"/>
                </a:solidFill>
                <a:latin typeface="Overpass Light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Explanation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299680" y="364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299680" y="388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solidFill>
                  <a:schemeClr val="tx2"/>
                </a:solidFill>
                <a:latin typeface="Overpass Regular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299680" y="4368000"/>
            <a:ext cx="1669965" cy="1440000"/>
          </a:xfrm>
        </p:spPr>
        <p:txBody>
          <a:bodyPr/>
          <a:lstStyle>
            <a:lvl1pPr marL="0" indent="0">
              <a:lnSpc>
                <a:spcPts val="1733"/>
              </a:lnSpc>
              <a:spcAft>
                <a:spcPts val="0"/>
              </a:spcAft>
              <a:buFontTx/>
              <a:buNone/>
              <a:defRPr sz="1300" baseline="0">
                <a:solidFill>
                  <a:schemeClr val="tx1"/>
                </a:solidFill>
                <a:latin typeface="Overpass Light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Explanation text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09582" y="364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209582" y="388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solidFill>
                  <a:schemeClr val="tx2"/>
                </a:solidFill>
                <a:latin typeface="Overpass Regular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209582" y="4368000"/>
            <a:ext cx="1669965" cy="1440000"/>
          </a:xfrm>
        </p:spPr>
        <p:txBody>
          <a:bodyPr/>
          <a:lstStyle>
            <a:lvl1pPr marL="0" indent="0">
              <a:lnSpc>
                <a:spcPts val="1733"/>
              </a:lnSpc>
              <a:spcAft>
                <a:spcPts val="0"/>
              </a:spcAft>
              <a:buFontTx/>
              <a:buNone/>
              <a:defRPr sz="1300" baseline="0">
                <a:solidFill>
                  <a:schemeClr val="tx1"/>
                </a:solidFill>
                <a:latin typeface="Overpass Light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Explanation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119485" y="364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119485" y="388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solidFill>
                  <a:schemeClr val="tx2"/>
                </a:solidFill>
                <a:latin typeface="Overpass Regular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119485" y="4368000"/>
            <a:ext cx="1669965" cy="1440000"/>
          </a:xfrm>
        </p:spPr>
        <p:txBody>
          <a:bodyPr/>
          <a:lstStyle>
            <a:lvl1pPr marL="0" indent="0">
              <a:lnSpc>
                <a:spcPts val="1733"/>
              </a:lnSpc>
              <a:spcAft>
                <a:spcPts val="0"/>
              </a:spcAft>
              <a:buFontTx/>
              <a:buNone/>
              <a:defRPr sz="1300" baseline="0">
                <a:solidFill>
                  <a:schemeClr val="tx1"/>
                </a:solidFill>
                <a:latin typeface="Overpass Light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Explanation text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8" hasCustomPrompt="1"/>
          </p:nvPr>
        </p:nvSpPr>
        <p:spPr>
          <a:xfrm>
            <a:off x="10029388" y="364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9" hasCustomPrompt="1"/>
          </p:nvPr>
        </p:nvSpPr>
        <p:spPr>
          <a:xfrm>
            <a:off x="10029388" y="3888000"/>
            <a:ext cx="1669965" cy="240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solidFill>
                  <a:schemeClr val="tx2"/>
                </a:solidFill>
                <a:latin typeface="Overpass Regular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0" hasCustomPrompt="1"/>
          </p:nvPr>
        </p:nvSpPr>
        <p:spPr>
          <a:xfrm>
            <a:off x="10029388" y="4368000"/>
            <a:ext cx="1669965" cy="1440000"/>
          </a:xfrm>
        </p:spPr>
        <p:txBody>
          <a:bodyPr/>
          <a:lstStyle>
            <a:lvl1pPr marL="0" indent="0">
              <a:lnSpc>
                <a:spcPts val="1733"/>
              </a:lnSpc>
              <a:spcAft>
                <a:spcPts val="0"/>
              </a:spcAft>
              <a:buFontTx/>
              <a:buNone/>
              <a:defRPr sz="1300" baseline="0">
                <a:solidFill>
                  <a:schemeClr val="tx1"/>
                </a:solidFill>
                <a:latin typeface="Overpass Light" charset="0"/>
              </a:defRPr>
            </a:lvl1pPr>
            <a:lvl2pPr marL="239958" indent="0">
              <a:lnSpc>
                <a:spcPts val="2000"/>
              </a:lnSpc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2pPr>
            <a:lvl3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3pPr>
            <a:lvl4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4pPr>
            <a:lvl5pPr marL="239958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Overpass Bold" charset="0"/>
              </a:defRPr>
            </a:lvl5pPr>
          </a:lstStyle>
          <a:p>
            <a:pPr lvl="0"/>
            <a:r>
              <a:rPr lang="en-US" dirty="0"/>
              <a:t>Explanation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  <p:sp>
        <p:nvSpPr>
          <p:cNvPr id="27" name="Picture Placeholder 26"/>
          <p:cNvSpPr>
            <a:spLocks noGrp="1"/>
          </p:cNvSpPr>
          <p:nvPr>
            <p:ph type="pic" sz="quarter" idx="31"/>
          </p:nvPr>
        </p:nvSpPr>
        <p:spPr>
          <a:xfrm>
            <a:off x="480360" y="1680000"/>
            <a:ext cx="1669614" cy="1670400"/>
          </a:xfrm>
        </p:spPr>
        <p:txBody>
          <a:bodyPr/>
          <a:lstStyle/>
          <a:p>
            <a:pPr lvl="1"/>
            <a:endParaRPr lang="en-GB" dirty="0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32"/>
          </p:nvPr>
        </p:nvSpPr>
        <p:spPr>
          <a:xfrm>
            <a:off x="2390129" y="1680000"/>
            <a:ext cx="1669614" cy="1670400"/>
          </a:xfrm>
        </p:spPr>
        <p:txBody>
          <a:bodyPr/>
          <a:lstStyle/>
          <a:p>
            <a:pPr lvl="1"/>
            <a:endParaRPr lang="en-GB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33"/>
          </p:nvPr>
        </p:nvSpPr>
        <p:spPr>
          <a:xfrm>
            <a:off x="4300031" y="1680000"/>
            <a:ext cx="1669614" cy="1670400"/>
          </a:xfrm>
        </p:spPr>
        <p:txBody>
          <a:bodyPr/>
          <a:lstStyle/>
          <a:p>
            <a:pPr lvl="1"/>
            <a:endParaRPr lang="en-GB" dirty="0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34"/>
          </p:nvPr>
        </p:nvSpPr>
        <p:spPr>
          <a:xfrm>
            <a:off x="6209583" y="1680000"/>
            <a:ext cx="1669614" cy="1670400"/>
          </a:xfrm>
        </p:spPr>
        <p:txBody>
          <a:bodyPr/>
          <a:lstStyle/>
          <a:p>
            <a:pPr lvl="1"/>
            <a:endParaRPr lang="en-GB" dirty="0"/>
          </a:p>
        </p:txBody>
      </p:sp>
      <p:sp>
        <p:nvSpPr>
          <p:cNvPr id="31" name="Picture Placeholder 26"/>
          <p:cNvSpPr>
            <a:spLocks noGrp="1"/>
          </p:cNvSpPr>
          <p:nvPr>
            <p:ph type="pic" sz="quarter" idx="35"/>
          </p:nvPr>
        </p:nvSpPr>
        <p:spPr>
          <a:xfrm>
            <a:off x="8119135" y="1680000"/>
            <a:ext cx="1669614" cy="1670400"/>
          </a:xfrm>
        </p:spPr>
        <p:txBody>
          <a:bodyPr/>
          <a:lstStyle/>
          <a:p>
            <a:pPr lvl="1"/>
            <a:endParaRPr lang="en-GB" dirty="0"/>
          </a:p>
        </p:txBody>
      </p:sp>
      <p:sp>
        <p:nvSpPr>
          <p:cNvPr id="32" name="Picture Placeholder 26"/>
          <p:cNvSpPr>
            <a:spLocks noGrp="1"/>
          </p:cNvSpPr>
          <p:nvPr>
            <p:ph type="pic" sz="quarter" idx="36"/>
          </p:nvPr>
        </p:nvSpPr>
        <p:spPr>
          <a:xfrm>
            <a:off x="10028687" y="1680000"/>
            <a:ext cx="1669614" cy="1670400"/>
          </a:xfrm>
        </p:spPr>
        <p:txBody>
          <a:bodyPr/>
          <a:lstStyle/>
          <a:p>
            <a:pPr lvl="1"/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-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75" y="480002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9958">
              <a:buClr>
                <a:schemeClr val="bg1"/>
              </a:buClr>
              <a:defRPr/>
            </a:lvl1pPr>
            <a:lvl2pPr marL="479916" indent="-239958">
              <a:buClr>
                <a:schemeClr val="bg1"/>
              </a:buClr>
              <a:buFont typeface="LucidaGrande" charset="0"/>
              <a:buChar char="–"/>
              <a:defRPr/>
            </a:lvl2pPr>
            <a:lvl3pPr marL="479916" indent="-239958">
              <a:spcBef>
                <a:spcPts val="0"/>
              </a:spcBef>
              <a:buClr>
                <a:schemeClr val="bg1"/>
              </a:buClr>
              <a:buFont typeface=".AppleSystemUIFont" charset="-120"/>
              <a:buChar char="–"/>
              <a:defRPr/>
            </a:lvl3pPr>
            <a:lvl4pPr marL="479916" indent="-239958">
              <a:spcBef>
                <a:spcPts val="0"/>
              </a:spcBef>
              <a:buClr>
                <a:schemeClr val="bg1"/>
              </a:buClr>
              <a:buFont typeface=".AppleSystemUIFont" charset="-120"/>
              <a:buChar char="–"/>
              <a:defRPr/>
            </a:lvl4pPr>
            <a:lvl5pPr marL="479916" indent="-239958">
              <a:spcBef>
                <a:spcPts val="0"/>
              </a:spcBef>
              <a:buClr>
                <a:schemeClr val="bg1"/>
              </a:buClr>
              <a:buFont typeface=".AppleSystemUIFont" charset="-12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75" y="480002"/>
            <a:ext cx="9597500" cy="33599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Map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19201"/>
            <a:ext cx="1066096" cy="33599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787" y="6187200"/>
            <a:ext cx="4798750" cy="192000"/>
          </a:xfrm>
        </p:spPr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875" y="6187200"/>
            <a:ext cx="335913" cy="192000"/>
          </a:xfrm>
        </p:spPr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39" y="-16933"/>
            <a:ext cx="10078127" cy="71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2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-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7" y="0"/>
            <a:ext cx="10078127" cy="7128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75" y="480002"/>
            <a:ext cx="9597500" cy="33599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Map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19201"/>
            <a:ext cx="1066096" cy="33599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787" y="6187200"/>
            <a:ext cx="4798750" cy="192000"/>
          </a:xfrm>
        </p:spPr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875" y="6187200"/>
            <a:ext cx="335913" cy="192000"/>
          </a:xfrm>
        </p:spPr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75" y="480002"/>
            <a:ext cx="9597500" cy="335999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statistic slide – 1 number and text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 here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9877" y="1679999"/>
            <a:ext cx="5494567" cy="4080000"/>
          </a:xfrm>
        </p:spPr>
        <p:txBody>
          <a:bodyPr numCol="1" spcCol="0"/>
          <a:lstStyle>
            <a:lvl1pPr marL="239958">
              <a:defRPr>
                <a:solidFill>
                  <a:schemeClr val="tx1"/>
                </a:solidFill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tx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tx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tx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4413" y="1248000"/>
            <a:ext cx="5494567" cy="1920000"/>
          </a:xfrm>
        </p:spPr>
        <p:txBody>
          <a:bodyPr numCol="1" spcCol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0" b="1" i="0" spc="-667" baseline="0">
                <a:solidFill>
                  <a:schemeClr val="tx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14382" y="3353891"/>
            <a:ext cx="5494567" cy="1920000"/>
          </a:xfrm>
        </p:spPr>
        <p:txBody>
          <a:bodyPr numCol="1" spcCol="0"/>
          <a:lstStyle>
            <a:lvl1pPr marL="0" indent="0">
              <a:lnSpc>
                <a:spcPts val="4133"/>
              </a:lnSpc>
              <a:spcAft>
                <a:spcPts val="0"/>
              </a:spcAft>
              <a:buFontTx/>
              <a:buNone/>
              <a:defRPr sz="37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787" y="6187200"/>
            <a:ext cx="4798750" cy="192000"/>
          </a:xfrm>
        </p:spPr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875" y="6187200"/>
            <a:ext cx="335913" cy="192000"/>
          </a:xfrm>
        </p:spPr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stat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75" y="480002"/>
            <a:ext cx="9597500" cy="335999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statistic slide – 1 number and text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 here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35288" y="4608000"/>
            <a:ext cx="6718250" cy="1200000"/>
          </a:xfrm>
        </p:spPr>
        <p:txBody>
          <a:bodyPr numCol="1" spcCol="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239958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239958" indent="0" algn="ctr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3pPr>
            <a:lvl4pPr marL="239958" indent="0" algn="ctr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4pPr>
            <a:lvl5pPr marL="239958" indent="0" algn="ctr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735288" y="1247995"/>
            <a:ext cx="6718250" cy="2544000"/>
          </a:xfrm>
        </p:spPr>
        <p:txBody>
          <a:bodyPr numCol="1" spcCol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20000" b="1" i="0" spc="-800" baseline="0">
                <a:solidFill>
                  <a:schemeClr val="tx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735288" y="3888000"/>
            <a:ext cx="6718250" cy="720000"/>
          </a:xfrm>
        </p:spPr>
        <p:txBody>
          <a:bodyPr numCol="1" spcCol="0"/>
          <a:lstStyle>
            <a:lvl1pPr marL="0" indent="0" algn="ctr">
              <a:lnSpc>
                <a:spcPts val="4133"/>
              </a:lnSpc>
              <a:spcAft>
                <a:spcPts val="0"/>
              </a:spcAft>
              <a:buFontTx/>
              <a:buNone/>
              <a:defRPr sz="37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787" y="6187200"/>
            <a:ext cx="4798750" cy="192000"/>
          </a:xfrm>
        </p:spPr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875" y="6187200"/>
            <a:ext cx="335913" cy="192000"/>
          </a:xfrm>
        </p:spPr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75" y="480002"/>
            <a:ext cx="9597500" cy="335999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statistic slide – 2 numbers and text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 here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9877" y="1679999"/>
            <a:ext cx="5494567" cy="4080000"/>
          </a:xfrm>
        </p:spPr>
        <p:txBody>
          <a:bodyPr numCol="1" spcCol="0"/>
          <a:lstStyle>
            <a:lvl1pPr marL="239958">
              <a:defRPr>
                <a:solidFill>
                  <a:schemeClr val="tx1"/>
                </a:solidFill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tx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tx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tx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4413" y="1392000"/>
            <a:ext cx="5494567" cy="1632000"/>
          </a:xfrm>
        </p:spPr>
        <p:txBody>
          <a:bodyPr numCol="1" spcCol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0" b="1" i="0" spc="-667" baseline="0">
                <a:solidFill>
                  <a:schemeClr val="tx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14382" y="3024000"/>
            <a:ext cx="5494567" cy="480000"/>
          </a:xfrm>
        </p:spPr>
        <p:txBody>
          <a:bodyPr numCol="1" spcCol="0"/>
          <a:lstStyle>
            <a:lvl1pPr marL="0" indent="0">
              <a:lnSpc>
                <a:spcPts val="2800"/>
              </a:lnSpc>
              <a:spcAft>
                <a:spcPts val="0"/>
              </a:spcAft>
              <a:buFontTx/>
              <a:buNone/>
              <a:defRPr sz="23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094413" y="3600000"/>
            <a:ext cx="5494567" cy="1632000"/>
          </a:xfrm>
        </p:spPr>
        <p:txBody>
          <a:bodyPr numCol="1" spcCol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0" b="1" i="0" spc="-667" baseline="0">
                <a:solidFill>
                  <a:schemeClr val="tx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14382" y="5232000"/>
            <a:ext cx="5494567" cy="480000"/>
          </a:xfrm>
        </p:spPr>
        <p:txBody>
          <a:bodyPr numCol="1" spcCol="0"/>
          <a:lstStyle>
            <a:lvl1pPr marL="0" indent="0">
              <a:lnSpc>
                <a:spcPts val="2800"/>
              </a:lnSpc>
              <a:spcAft>
                <a:spcPts val="0"/>
              </a:spcAft>
              <a:buFontTx/>
              <a:buNone/>
              <a:defRPr sz="23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787" y="6187200"/>
            <a:ext cx="4798750" cy="192000"/>
          </a:xfrm>
        </p:spPr>
        <p:txBody>
          <a:bodyPr/>
          <a:lstStyle/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875" y="6187200"/>
            <a:ext cx="335913" cy="192000"/>
          </a:xfrm>
        </p:spPr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214381" y="3648000"/>
            <a:ext cx="479875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75" y="480002"/>
            <a:ext cx="9597500" cy="335999"/>
          </a:xfrm>
        </p:spPr>
        <p:txBody>
          <a:bodyPr/>
          <a:lstStyle/>
          <a:p>
            <a:r>
              <a:rPr lang="en-US" dirty="0"/>
              <a:t>Big statistic slide – 2 numbers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 here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9877" y="1968000"/>
            <a:ext cx="5134661" cy="1920000"/>
          </a:xfrm>
        </p:spPr>
        <p:txBody>
          <a:bodyPr numCol="1" spcCol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3300" b="1" i="0" spc="-667" baseline="0">
                <a:solidFill>
                  <a:schemeClr val="tx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9875" y="3792000"/>
            <a:ext cx="5134663" cy="960000"/>
          </a:xfrm>
        </p:spPr>
        <p:txBody>
          <a:bodyPr numCol="1" spcCol="0"/>
          <a:lstStyle>
            <a:lvl1pPr marL="0" indent="0" algn="ctr">
              <a:lnSpc>
                <a:spcPts val="3333"/>
              </a:lnSpc>
              <a:spcAft>
                <a:spcPts val="0"/>
              </a:spcAft>
              <a:buFontTx/>
              <a:buNone/>
              <a:defRPr sz="29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74288" y="1968000"/>
            <a:ext cx="5134661" cy="1920000"/>
          </a:xfrm>
        </p:spPr>
        <p:txBody>
          <a:bodyPr numCol="1" spcCol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3300" b="1" i="0" spc="-667" baseline="0">
                <a:solidFill>
                  <a:schemeClr val="tx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566611" y="3792000"/>
            <a:ext cx="5142338" cy="960000"/>
          </a:xfrm>
        </p:spPr>
        <p:txBody>
          <a:bodyPr numCol="1" spcCol="0"/>
          <a:lstStyle>
            <a:lvl1pPr marL="0" indent="0" algn="ctr">
              <a:lnSpc>
                <a:spcPts val="3333"/>
              </a:lnSpc>
              <a:spcAft>
                <a:spcPts val="0"/>
              </a:spcAft>
              <a:buFontTx/>
              <a:buNone/>
              <a:defRPr sz="29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5400000">
            <a:off x="4890574" y="3312000"/>
            <a:ext cx="240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ts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44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75" y="480002"/>
            <a:ext cx="9597500" cy="335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statistic slide – 2 numbers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358" y="93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 here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9875" y="1968000"/>
            <a:ext cx="5134663" cy="1920000"/>
          </a:xfrm>
        </p:spPr>
        <p:txBody>
          <a:bodyPr numCol="1" spcCol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3300" b="1" i="0" spc="-667" baseline="0">
                <a:solidFill>
                  <a:schemeClr val="bg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9875" y="3792000"/>
            <a:ext cx="5134663" cy="960000"/>
          </a:xfrm>
        </p:spPr>
        <p:txBody>
          <a:bodyPr numCol="1" spcCol="0"/>
          <a:lstStyle>
            <a:lvl1pPr marL="0" indent="0" algn="ctr">
              <a:lnSpc>
                <a:spcPts val="3333"/>
              </a:lnSpc>
              <a:spcAft>
                <a:spcPts val="0"/>
              </a:spcAft>
              <a:buFontTx/>
              <a:buNone/>
              <a:defRPr sz="29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74287" y="1968000"/>
            <a:ext cx="5134663" cy="1920000"/>
          </a:xfrm>
        </p:spPr>
        <p:txBody>
          <a:bodyPr numCol="1" spcCol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3300" b="1" i="0" spc="-667" baseline="0">
                <a:solidFill>
                  <a:schemeClr val="tx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574287" y="3792000"/>
            <a:ext cx="5134663" cy="960000"/>
          </a:xfrm>
        </p:spPr>
        <p:txBody>
          <a:bodyPr numCol="1" spcCol="0"/>
          <a:lstStyle>
            <a:lvl1pPr marL="0" indent="0" algn="ctr">
              <a:lnSpc>
                <a:spcPts val="3333"/>
              </a:lnSpc>
              <a:spcAft>
                <a:spcPts val="0"/>
              </a:spcAft>
              <a:buFontTx/>
              <a:buNone/>
              <a:defRPr sz="29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43962" y="1248000"/>
            <a:ext cx="9117625" cy="1248000"/>
          </a:xfrm>
        </p:spPr>
        <p:txBody>
          <a:bodyPr anchor="t" anchorCtr="0"/>
          <a:lstStyle>
            <a:lvl1pPr algn="l">
              <a:defRPr sz="10700" spc="-5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sign off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875" y="4939200"/>
            <a:ext cx="2399375" cy="1440000"/>
          </a:xfrm>
        </p:spPr>
        <p:txBody>
          <a:bodyPr anchor="b" anchorCtr="0"/>
          <a:lstStyle>
            <a:lvl1pPr marL="0" indent="0" algn="l">
              <a:lnSpc>
                <a:spcPts val="1866"/>
              </a:lnSpc>
              <a:spcAft>
                <a:spcPts val="0"/>
              </a:spcAft>
              <a:buNone/>
              <a:defRPr lang="en-US" sz="1500" b="1" baseline="0" smtClean="0">
                <a:effectLst/>
                <a:latin typeface="+mj-lt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  <a:t>Address line 1</a:t>
            </a:r>
            <a:b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</a:br>
            <a: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  <a:t>Address line 2</a:t>
            </a:r>
            <a:b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</a:br>
            <a: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  <a:t>Address line 3</a:t>
            </a:r>
            <a:endParaRPr lang="en-US" dirty="0">
              <a:solidFill>
                <a:srgbClr val="00CEE5"/>
              </a:solidFill>
              <a:effectLst/>
              <a:latin typeface="Overpass" charset="0"/>
            </a:endParaRPr>
          </a:p>
          <a:p>
            <a: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  <a:t>+44 (0)00 0000 0000</a:t>
            </a:r>
          </a:p>
          <a:p>
            <a:r>
              <a:rPr lang="en-US" b="1" dirty="0" err="1">
                <a:solidFill>
                  <a:srgbClr val="00CEE5"/>
                </a:solidFill>
                <a:effectLst/>
                <a:latin typeface="Overpass" charset="0"/>
              </a:rPr>
              <a:t>info@kambi.com</a:t>
            </a:r>
            <a:b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</a:br>
            <a:r>
              <a:rPr lang="en-US" b="1" dirty="0" err="1">
                <a:solidFill>
                  <a:srgbClr val="FFFFFF"/>
                </a:solidFill>
                <a:effectLst/>
                <a:latin typeface="Overpass" charset="0"/>
              </a:rPr>
              <a:t>kambi.com</a:t>
            </a:r>
            <a:endParaRPr lang="en-US" dirty="0">
              <a:solidFill>
                <a:srgbClr val="00CEE5"/>
              </a:solidFill>
              <a:effectLst/>
              <a:latin typeface="Overpas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6" y="5865948"/>
            <a:ext cx="1523001" cy="4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op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3962" y="1248000"/>
            <a:ext cx="9117625" cy="1824000"/>
          </a:xfrm>
        </p:spPr>
        <p:txBody>
          <a:bodyPr anchor="t" anchorCtr="0"/>
          <a:lstStyle>
            <a:lvl1pPr algn="l">
              <a:defRPr sz="16000" spc="-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0575" y="3120000"/>
            <a:ext cx="5950450" cy="1248000"/>
          </a:xfrm>
        </p:spPr>
        <p:txBody>
          <a:bodyPr/>
          <a:lstStyle>
            <a:lvl1pPr marL="0" indent="0" algn="l">
              <a:lnSpc>
                <a:spcPts val="3599"/>
              </a:lnSpc>
              <a:spcAft>
                <a:spcPts val="0"/>
              </a:spcAft>
              <a:buNone/>
              <a:defRPr sz="3000" baseline="0">
                <a:solidFill>
                  <a:schemeClr val="tx2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6" y="5865948"/>
            <a:ext cx="1523001" cy="4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43962" y="1248000"/>
            <a:ext cx="9117625" cy="1248000"/>
          </a:xfrm>
        </p:spPr>
        <p:txBody>
          <a:bodyPr anchor="t" anchorCtr="0"/>
          <a:lstStyle>
            <a:lvl1pPr algn="l">
              <a:defRPr sz="10700" spc="-5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sign off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875" y="4939200"/>
            <a:ext cx="2399375" cy="1440000"/>
          </a:xfrm>
        </p:spPr>
        <p:txBody>
          <a:bodyPr anchor="b" anchorCtr="0"/>
          <a:lstStyle>
            <a:lvl1pPr marL="0" indent="0" algn="l">
              <a:lnSpc>
                <a:spcPts val="1866"/>
              </a:lnSpc>
              <a:spcAft>
                <a:spcPts val="0"/>
              </a:spcAft>
              <a:buNone/>
              <a:defRPr lang="en-US" sz="1500" b="1" baseline="0" smtClean="0">
                <a:solidFill>
                  <a:schemeClr val="accent1"/>
                </a:solidFill>
                <a:effectLst/>
                <a:latin typeface="+mj-lt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  <a:t>Address line 1</a:t>
            </a:r>
            <a:b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</a:br>
            <a: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  <a:t>Address line 2</a:t>
            </a:r>
            <a:b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</a:br>
            <a: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  <a:t>Address line 3</a:t>
            </a:r>
            <a:endParaRPr lang="en-US" dirty="0">
              <a:solidFill>
                <a:srgbClr val="00CEE5"/>
              </a:solidFill>
              <a:effectLst/>
              <a:latin typeface="Overpass" charset="0"/>
            </a:endParaRPr>
          </a:p>
          <a:p>
            <a: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  <a:t>+44 (0)00 0000 0000</a:t>
            </a:r>
          </a:p>
          <a:p>
            <a:r>
              <a:rPr lang="en-US" b="1" dirty="0" err="1">
                <a:solidFill>
                  <a:srgbClr val="00CEE5"/>
                </a:solidFill>
                <a:effectLst/>
                <a:latin typeface="Overpass" charset="0"/>
              </a:rPr>
              <a:t>info@kambi.com</a:t>
            </a:r>
            <a:br>
              <a:rPr lang="en-US" b="1" dirty="0">
                <a:solidFill>
                  <a:srgbClr val="00CEE5"/>
                </a:solidFill>
                <a:effectLst/>
                <a:latin typeface="Overpass" charset="0"/>
              </a:rPr>
            </a:br>
            <a:r>
              <a:rPr lang="en-US" b="1" dirty="0" err="1">
                <a:solidFill>
                  <a:srgbClr val="FFFFFF"/>
                </a:solidFill>
                <a:effectLst/>
                <a:latin typeface="Overpass" charset="0"/>
              </a:rPr>
              <a:t>kambi.com</a:t>
            </a:r>
            <a:endParaRPr lang="en-US" dirty="0">
              <a:solidFill>
                <a:srgbClr val="00CEE5"/>
              </a:solidFill>
              <a:effectLst/>
              <a:latin typeface="Overpas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7" y="5865600"/>
            <a:ext cx="1505929" cy="4736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i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43105" y="696698"/>
            <a:ext cx="11536533" cy="600075"/>
          </a:xfrm>
        </p:spPr>
        <p:txBody>
          <a:bodyPr/>
          <a:lstStyle>
            <a:lvl1pPr marL="0" indent="0">
              <a:buNone/>
              <a:defRPr sz="2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45751" y="211017"/>
            <a:ext cx="11320689" cy="39389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2" descr="C:\Users\carjos\Desktop\branding\logo\Logo_Kambi_Dark 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299" y="6262255"/>
            <a:ext cx="744850" cy="2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31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88" y="439275"/>
            <a:ext cx="11320689" cy="50617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888" y="857775"/>
            <a:ext cx="11325050" cy="486852"/>
          </a:xfrm>
        </p:spPr>
        <p:txBody>
          <a:bodyPr anchor="t">
            <a:noAutofit/>
          </a:bodyPr>
          <a:lstStyle>
            <a:lvl1pPr marL="0" indent="0">
              <a:lnSpc>
                <a:spcPts val="3000"/>
              </a:lnSpc>
              <a:buNone/>
              <a:defRPr sz="2800" baseline="0">
                <a:solidFill>
                  <a:schemeClr val="accent2"/>
                </a:solidFill>
                <a:latin typeface="Overpass SemiBold" pitchFamily="50" charset="0"/>
              </a:defRPr>
            </a:lvl1pPr>
          </a:lstStyle>
          <a:p>
            <a:pPr lvl="0"/>
            <a:r>
              <a:rPr lang="en-GB" noProof="0" dirty="0"/>
              <a:t>Sub-line position</a:t>
            </a:r>
          </a:p>
        </p:txBody>
      </p:sp>
    </p:spTree>
    <p:extLst>
      <p:ext uri="{BB962C8B-B14F-4D97-AF65-F5344CB8AC3E}">
        <p14:creationId xmlns:p14="http://schemas.microsoft.com/office/powerpoint/2010/main" val="377489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3962" y="1248000"/>
            <a:ext cx="9117625" cy="1824000"/>
          </a:xfrm>
        </p:spPr>
        <p:txBody>
          <a:bodyPr anchor="t" anchorCtr="0"/>
          <a:lstStyle>
            <a:lvl1pPr algn="l">
              <a:defRPr sz="16000" spc="-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0575" y="3120000"/>
            <a:ext cx="5950450" cy="1248000"/>
          </a:xfrm>
        </p:spPr>
        <p:txBody>
          <a:bodyPr/>
          <a:lstStyle>
            <a:lvl1pPr marL="0" indent="0" algn="l">
              <a:lnSpc>
                <a:spcPts val="3599"/>
              </a:lnSpc>
              <a:spcAft>
                <a:spcPts val="0"/>
              </a:spcAft>
              <a:buNone/>
              <a:defRPr sz="3000" baseline="0">
                <a:solidFill>
                  <a:schemeClr val="tx2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6" y="5865948"/>
            <a:ext cx="1523001" cy="4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7" y="5865600"/>
            <a:ext cx="1505929" cy="4736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optio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9" y="-39832"/>
            <a:ext cx="5463072" cy="675928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4161" y="3072000"/>
            <a:ext cx="4558813" cy="1248000"/>
          </a:xfrm>
        </p:spPr>
        <p:txBody>
          <a:bodyPr/>
          <a:lstStyle>
            <a:lvl1pPr marL="0" indent="0" algn="l">
              <a:lnSpc>
                <a:spcPts val="2879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6" y="5865948"/>
            <a:ext cx="1523001" cy="4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4161" y="3072000"/>
            <a:ext cx="4558813" cy="1248000"/>
          </a:xfrm>
        </p:spPr>
        <p:txBody>
          <a:bodyPr/>
          <a:lstStyle>
            <a:lvl1pPr marL="0" indent="0" algn="l">
              <a:lnSpc>
                <a:spcPts val="2879"/>
              </a:lnSpc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47" y="5865600"/>
            <a:ext cx="1505929" cy="47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9" y="124692"/>
            <a:ext cx="5257365" cy="6588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enda-1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95975" y="1248000"/>
            <a:ext cx="9117625" cy="1248000"/>
          </a:xfrm>
        </p:spPr>
        <p:txBody>
          <a:bodyPr anchor="t" anchorCtr="0"/>
          <a:lstStyle>
            <a:lvl1pPr>
              <a:defRPr sz="10700" spc="-533" baseline="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500" y="3119995"/>
            <a:ext cx="8397813" cy="2640000"/>
          </a:xfrm>
        </p:spPr>
        <p:txBody>
          <a:bodyPr numCol="1" spcCol="239958"/>
          <a:lstStyle>
            <a:lvl1pPr marL="479916" indent="-479916">
              <a:lnSpc>
                <a:spcPts val="2400"/>
              </a:lnSpc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900" baseline="0">
                <a:solidFill>
                  <a:schemeClr val="tx1"/>
                </a:solidFill>
                <a:latin typeface="Overpass SemiBold" charset="0"/>
              </a:defRPr>
            </a:lvl1pPr>
            <a:lvl2pPr marL="457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genda-2 colum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95975" y="1248000"/>
            <a:ext cx="9117625" cy="1248000"/>
          </a:xfrm>
        </p:spPr>
        <p:txBody>
          <a:bodyPr anchor="t" anchorCtr="0"/>
          <a:lstStyle>
            <a:lvl1pPr>
              <a:defRPr sz="10700" spc="-533" baseline="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500" y="3119995"/>
            <a:ext cx="8397813" cy="2640000"/>
          </a:xfrm>
        </p:spPr>
        <p:txBody>
          <a:bodyPr numCol="2" spcCol="239958"/>
          <a:lstStyle>
            <a:lvl1pPr marL="479916" indent="-479916">
              <a:lnSpc>
                <a:spcPts val="2400"/>
              </a:lnSpc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900" baseline="0">
                <a:solidFill>
                  <a:schemeClr val="tx1"/>
                </a:solidFill>
                <a:latin typeface="Overpass SemiBold" charset="0"/>
              </a:defRPr>
            </a:lvl1pPr>
            <a:lvl2pPr marL="457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00" y="1679999"/>
            <a:ext cx="8397813" cy="3840000"/>
          </a:xfrm>
        </p:spPr>
        <p:txBody>
          <a:bodyPr/>
          <a:lstStyle>
            <a:lvl1pPr>
              <a:lnSpc>
                <a:spcPts val="4479"/>
              </a:lnSpc>
              <a:defRPr sz="3700" b="0" i="0" baseline="0">
                <a:solidFill>
                  <a:schemeClr val="tx2"/>
                </a:solidFill>
                <a:latin typeface="Overpas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5" y="6023998"/>
            <a:ext cx="1068258" cy="33120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875" y="480002"/>
            <a:ext cx="9597500" cy="335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875" y="1679999"/>
            <a:ext cx="11229075" cy="4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787" y="6187200"/>
            <a:ext cx="4798750" cy="19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aseline="0">
                <a:solidFill>
                  <a:schemeClr val="tx1"/>
                </a:solidFill>
                <a:latin typeface="Overpass Regular" charset="0"/>
              </a:defRPr>
            </a:lvl1pPr>
          </a:lstStyle>
          <a:p>
            <a:r>
              <a:rPr lang="en-GB"/>
              <a:t>Q2 Report 2017 – CEO Kristian Nylén &amp; CFO David Kenyon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875" y="6187200"/>
            <a:ext cx="335913" cy="19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aseline="0">
                <a:solidFill>
                  <a:schemeClr val="tx1"/>
                </a:solidFill>
                <a:latin typeface="Overpass Regular" charset="0"/>
              </a:defRPr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87" r:id="rId3"/>
    <p:sldLayoutId id="2147483686" r:id="rId4"/>
    <p:sldLayoutId id="2147483688" r:id="rId5"/>
    <p:sldLayoutId id="2147483689" r:id="rId6"/>
    <p:sldLayoutId id="2147483663" r:id="rId7"/>
    <p:sldLayoutId id="2147483684" r:id="rId8"/>
    <p:sldLayoutId id="2147483666" r:id="rId9"/>
    <p:sldLayoutId id="2147483690" r:id="rId10"/>
    <p:sldLayoutId id="2147483673" r:id="rId11"/>
    <p:sldLayoutId id="2147483693" r:id="rId12"/>
    <p:sldLayoutId id="2147483692" r:id="rId13"/>
    <p:sldLayoutId id="2147483662" r:id="rId14"/>
    <p:sldLayoutId id="2147483678" r:id="rId15"/>
    <p:sldLayoutId id="2147483677" r:id="rId16"/>
    <p:sldLayoutId id="2147483698" r:id="rId17"/>
    <p:sldLayoutId id="2147483697" r:id="rId18"/>
    <p:sldLayoutId id="2147483699" r:id="rId19"/>
    <p:sldLayoutId id="2147483674" r:id="rId20"/>
    <p:sldLayoutId id="2147483676" r:id="rId21"/>
    <p:sldLayoutId id="2147483675" r:id="rId22"/>
    <p:sldLayoutId id="2147483691" r:id="rId23"/>
    <p:sldLayoutId id="2147483679" r:id="rId24"/>
    <p:sldLayoutId id="2147483696" r:id="rId25"/>
    <p:sldLayoutId id="2147483683" r:id="rId26"/>
    <p:sldLayoutId id="2147483680" r:id="rId27"/>
    <p:sldLayoutId id="2147483694" r:id="rId28"/>
    <p:sldLayoutId id="2147483672" r:id="rId29"/>
    <p:sldLayoutId id="2147483695" r:id="rId30"/>
    <p:sldLayoutId id="2147483700" r:id="rId31"/>
    <p:sldLayoutId id="2147483701" r:id="rId32"/>
  </p:sldLayoutIdLst>
  <p:hf hdr="0" dt="0"/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900" b="1" i="0" kern="0" spc="-133" baseline="0">
          <a:solidFill>
            <a:schemeClr val="tx1"/>
          </a:solidFill>
          <a:latin typeface="Overpass ExtraBold" charset="0"/>
          <a:ea typeface="+mj-ea"/>
          <a:cs typeface="+mj-cs"/>
        </a:defRPr>
      </a:lvl1pPr>
    </p:titleStyle>
    <p:bodyStyle>
      <a:lvl1pPr marL="0" indent="-239958" algn="l" defTabSz="914240" rtl="0" eaLnBrk="1" latinLnBrk="0" hangingPunct="1">
        <a:lnSpc>
          <a:spcPts val="2266"/>
        </a:lnSpc>
        <a:spcBef>
          <a:spcPts val="0"/>
        </a:spcBef>
        <a:spcAft>
          <a:spcPts val="1133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1pPr>
      <a:lvl2pPr marL="479916" indent="-239958" algn="l" defTabSz="914240" rtl="0" eaLnBrk="1" latinLnBrk="0" hangingPunct="1">
        <a:lnSpc>
          <a:spcPts val="2266"/>
        </a:lnSpc>
        <a:spcBef>
          <a:spcPts val="0"/>
        </a:spcBef>
        <a:spcAft>
          <a:spcPts val="1133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2pPr>
      <a:lvl3pPr marL="479916" indent="-239958" algn="l" defTabSz="914240" rtl="0" eaLnBrk="1" latinLnBrk="0" hangingPunct="1">
        <a:lnSpc>
          <a:spcPts val="2266"/>
        </a:lnSpc>
        <a:spcBef>
          <a:spcPts val="0"/>
        </a:spcBef>
        <a:spcAft>
          <a:spcPts val="1133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3pPr>
      <a:lvl4pPr marL="479916" indent="-239958" algn="l" defTabSz="914240" rtl="0" eaLnBrk="1" latinLnBrk="0" hangingPunct="1">
        <a:lnSpc>
          <a:spcPts val="2266"/>
        </a:lnSpc>
        <a:spcBef>
          <a:spcPts val="0"/>
        </a:spcBef>
        <a:spcAft>
          <a:spcPts val="1133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4pPr>
      <a:lvl5pPr marL="479916" indent="-239958" algn="l" defTabSz="914240" rtl="0" eaLnBrk="1" latinLnBrk="0" hangingPunct="1">
        <a:lnSpc>
          <a:spcPts val="2266"/>
        </a:lnSpc>
        <a:spcBef>
          <a:spcPts val="0"/>
        </a:spcBef>
        <a:spcAft>
          <a:spcPts val="1133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95975" y="1248000"/>
            <a:ext cx="10384963" cy="1248000"/>
          </a:xfrm>
        </p:spPr>
        <p:txBody>
          <a:bodyPr/>
          <a:lstStyle/>
          <a:p>
            <a:r>
              <a:rPr lang="en-GB" sz="9600" spc="-530" dirty="0" err="1"/>
              <a:t>Kambi</a:t>
            </a:r>
            <a:r>
              <a:rPr lang="en-GB" sz="9600" spc="-530" dirty="0"/>
              <a:t> Group plc</a:t>
            </a:r>
            <a:br>
              <a:rPr lang="en-GB" sz="9600" spc="-530" dirty="0"/>
            </a:br>
            <a:endParaRPr lang="en-GB" spc="-53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1500"/>
              </a:lnSpc>
              <a:spcBef>
                <a:spcPts val="700"/>
              </a:spcBef>
            </a:pPr>
            <a:r>
              <a:rPr lang="en-GB" sz="2100" spc="-20" dirty="0"/>
              <a:t>Q3 report 2017</a:t>
            </a:r>
            <a:br>
              <a:rPr lang="en-GB" sz="4000" spc="-20" dirty="0"/>
            </a:br>
            <a:endParaRPr lang="en-US" sz="4000" spc="-20" dirty="0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Kambi</a:t>
            </a:r>
            <a:r>
              <a:rPr lang="en-GB" dirty="0"/>
              <a:t> signed a multi-year contract with National Lottery AD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10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795890" y="1785928"/>
            <a:ext cx="5913060" cy="4080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GB" dirty="0"/>
              <a:t>Bulgaria’s largest privately held gaming operator</a:t>
            </a:r>
          </a:p>
          <a:p>
            <a:pPr>
              <a:lnSpc>
                <a:spcPct val="150000"/>
              </a:lnSpc>
              <a:buFont typeface="Overpass" pitchFamily="50" charset="0"/>
              <a:buChar char="―"/>
            </a:pPr>
            <a:r>
              <a:rPr lang="en-GB" dirty="0"/>
              <a:t>Kambi to provide its premium sports betting service to the 7777.bg brand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GB" dirty="0"/>
              <a:t>Expected to launch in Q4 2017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GB" dirty="0"/>
              <a:t>National Lottery AD has a customer base in excess of two million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1472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" y="1785928"/>
            <a:ext cx="4368462" cy="30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Kambi extends contracts with </a:t>
            </a:r>
            <a:r>
              <a:rPr lang="en-GB" dirty="0" err="1"/>
              <a:t>LeoVegas</a:t>
            </a:r>
            <a:r>
              <a:rPr lang="en-GB" dirty="0"/>
              <a:t> and </a:t>
            </a:r>
            <a:r>
              <a:rPr lang="en-GB" dirty="0" err="1"/>
              <a:t>Paf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11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795890" y="1785928"/>
            <a:ext cx="5913060" cy="4080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GB" dirty="0"/>
              <a:t>Kambi extends contracts with </a:t>
            </a:r>
            <a:r>
              <a:rPr lang="en-GB" dirty="0" err="1"/>
              <a:t>LeoVegas</a:t>
            </a:r>
            <a:r>
              <a:rPr lang="en-GB" dirty="0"/>
              <a:t> and </a:t>
            </a:r>
            <a:r>
              <a:rPr lang="en-GB" dirty="0" err="1"/>
              <a:t>Paf</a:t>
            </a:r>
            <a:r>
              <a:rPr lang="en-GB" dirty="0"/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GB" dirty="0"/>
              <a:t>Both operators will continue to leverage Kambi’s operator empowerment capabilities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GB" dirty="0"/>
              <a:t>Three key customers have re-signed in the last two quarters showing the stability and strength of the Kambi Sportsbook</a:t>
            </a:r>
          </a:p>
          <a:p>
            <a:pPr>
              <a:lnSpc>
                <a:spcPct val="150000"/>
              </a:lnSpc>
              <a:buFont typeface="Overpass" pitchFamily="50" charset="0"/>
              <a:buChar char="―"/>
            </a:pPr>
            <a:r>
              <a:rPr lang="en-GB" dirty="0"/>
              <a:t>The signed extensions further demonstrate the strength of Kambi’s partnerships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endParaRPr lang="en-GB" dirty="0"/>
          </a:p>
          <a:p>
            <a:pPr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endParaRPr lang="en-GB" dirty="0"/>
          </a:p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1472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47" y="1758359"/>
            <a:ext cx="3415816" cy="1913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35" y="4248936"/>
            <a:ext cx="3494039" cy="13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2" y="-20830"/>
            <a:ext cx="9220200" cy="65197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03" y="1662597"/>
            <a:ext cx="441512" cy="65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customer launches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78983" y="1668646"/>
            <a:ext cx="3522316" cy="4080000"/>
          </a:xfrm>
        </p:spPr>
        <p:txBody>
          <a:bodyPr/>
          <a:lstStyle/>
          <a:p>
            <a:r>
              <a:rPr lang="en-GB" dirty="0" err="1"/>
              <a:t>Televisa</a:t>
            </a:r>
            <a:r>
              <a:rPr lang="en-GB" dirty="0"/>
              <a:t> launched its </a:t>
            </a:r>
            <a:r>
              <a:rPr lang="en-GB" dirty="0" err="1"/>
              <a:t>PlayCity</a:t>
            </a:r>
            <a:r>
              <a:rPr lang="en-GB" dirty="0"/>
              <a:t> online Sportsbook in the Mexican market</a:t>
            </a:r>
          </a:p>
          <a:p>
            <a:r>
              <a:rPr lang="en-GB" dirty="0" err="1"/>
              <a:t>Corredor</a:t>
            </a:r>
            <a:r>
              <a:rPr lang="en-GB" dirty="0"/>
              <a:t> </a:t>
            </a:r>
            <a:r>
              <a:rPr lang="en-GB" dirty="0" err="1"/>
              <a:t>Empresarial</a:t>
            </a:r>
            <a:r>
              <a:rPr lang="en-GB" dirty="0"/>
              <a:t> set to unveil its </a:t>
            </a:r>
            <a:r>
              <a:rPr lang="en-GB" dirty="0" err="1"/>
              <a:t>Kambi</a:t>
            </a:r>
            <a:r>
              <a:rPr lang="en-GB" dirty="0"/>
              <a:t>-powered </a:t>
            </a:r>
            <a:r>
              <a:rPr lang="en-GB" dirty="0" err="1"/>
              <a:t>BetPlay</a:t>
            </a:r>
            <a:r>
              <a:rPr lang="en-GB" dirty="0"/>
              <a:t> brand to the  Colombian market</a:t>
            </a:r>
          </a:p>
          <a:p>
            <a:r>
              <a:rPr lang="en-GB" dirty="0"/>
              <a:t>Kambi’s exposure to Latin America expanded</a:t>
            </a:r>
          </a:p>
          <a:p>
            <a:r>
              <a:rPr lang="en-GB" dirty="0" err="1"/>
              <a:t>Greentube</a:t>
            </a:r>
            <a:r>
              <a:rPr lang="en-GB" dirty="0"/>
              <a:t> launched in Italy and Romania</a:t>
            </a:r>
          </a:p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12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6" y="2514821"/>
            <a:ext cx="441512" cy="6578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9" y="3239044"/>
            <a:ext cx="441512" cy="657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99" y="1862596"/>
            <a:ext cx="441512" cy="65785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221100" y="2125980"/>
            <a:ext cx="1689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09042" y="213854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+mj-lt"/>
              </a:rPr>
              <a:t>Greentube</a:t>
            </a:r>
            <a:endParaRPr lang="en-GB" dirty="0"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0642" y="3511411"/>
            <a:ext cx="1689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8857" y="352398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Colombia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238488" y="2662182"/>
            <a:ext cx="1689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66192" y="2674751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Mexico</a:t>
            </a:r>
          </a:p>
        </p:txBody>
      </p:sp>
      <p:pic>
        <p:nvPicPr>
          <p:cNvPr id="27" name="Picture 7" descr="K:\Marketing\2016\Brand\Brand elements\Client logos\Corredor Empresarial\betplay_on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8" y="3893312"/>
            <a:ext cx="1072969" cy="3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87" y="3044083"/>
            <a:ext cx="946495" cy="344180"/>
          </a:xfrm>
          <a:prstGeom prst="rect">
            <a:avLst/>
          </a:prstGeom>
        </p:spPr>
      </p:pic>
      <p:pic>
        <p:nvPicPr>
          <p:cNvPr id="1026" name="Picture 2" descr="Image result for green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86" y="2520449"/>
            <a:ext cx="831437" cy="3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Kambi initiatives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update_October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Kambi’s Distinctive Capability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6" b="20281"/>
          <a:stretch/>
        </p:blipFill>
        <p:spPr>
          <a:xfrm>
            <a:off x="6679339" y="1812684"/>
            <a:ext cx="4251939" cy="340444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79874" y="1709325"/>
            <a:ext cx="5412925" cy="3584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Kambi’s distinct capability is its unique capacity to build a scalable and high-performing Sportsbook core</a:t>
            </a:r>
          </a:p>
          <a:p>
            <a:r>
              <a:rPr lang="en-GB" dirty="0"/>
              <a:t>This empowers Kambi customers to differentiate their product to meet their own individual strategies </a:t>
            </a:r>
          </a:p>
          <a:p>
            <a:r>
              <a:rPr lang="en-GB" dirty="0"/>
              <a:t>This approach allows Kambi to future-proof operators’ Sportsbooks and offer a competitive proposition</a:t>
            </a:r>
          </a:p>
        </p:txBody>
      </p:sp>
    </p:spTree>
    <p:extLst>
      <p:ext uri="{BB962C8B-B14F-4D97-AF65-F5344CB8AC3E}">
        <p14:creationId xmlns:p14="http://schemas.microsoft.com/office/powerpoint/2010/main" val="39871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EGR Power 50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479875" y="1795232"/>
            <a:ext cx="5134662" cy="3664499"/>
          </a:xfrm>
        </p:spPr>
        <p:txBody>
          <a:bodyPr/>
          <a:lstStyle/>
          <a:p>
            <a:pPr>
              <a:lnSpc>
                <a:spcPct val="150000"/>
              </a:lnSpc>
              <a:buFont typeface="Overpass" pitchFamily="50" charset="0"/>
              <a:buChar char="―"/>
            </a:pPr>
            <a:r>
              <a:rPr lang="en-GB" dirty="0"/>
              <a:t>EGR published its Power 50 rankings, a list comprising the biggest and most influential online gaming operators</a:t>
            </a:r>
          </a:p>
          <a:p>
            <a:pPr>
              <a:lnSpc>
                <a:spcPct val="150000"/>
              </a:lnSpc>
              <a:buFont typeface="Overpass" pitchFamily="50" charset="0"/>
              <a:buChar char="―"/>
            </a:pPr>
            <a:r>
              <a:rPr lang="en-GB" dirty="0"/>
              <a:t>Six Kambi operators are ranked in the top 40, with two in the top ten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GB" dirty="0"/>
              <a:t>This is recognition of Kambi’s Sportsbook quality service and operator performance.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1472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1795232"/>
            <a:ext cx="4827192" cy="1989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37" y="4036033"/>
            <a:ext cx="1024166" cy="833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763" y="5156687"/>
            <a:ext cx="1082084" cy="606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20" y="4270976"/>
            <a:ext cx="962426" cy="363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43" y="5156687"/>
            <a:ext cx="991360" cy="777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13" y="5156687"/>
            <a:ext cx="1595872" cy="306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64" y="4198653"/>
            <a:ext cx="1487783" cy="5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16571" y="2693682"/>
            <a:ext cx="3433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spc="-50" dirty="0"/>
              <a:t>Revenues on a par with last year’s quarter, despite tough comparatives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5907" y="2693682"/>
            <a:ext cx="3077436" cy="131336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spc="-5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000" spc="-5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68237" y="2693682"/>
            <a:ext cx="3433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50" dirty="0"/>
              <a:t>Confident Kambi is well positioned for long-term revenue growth</a:t>
            </a:r>
          </a:p>
        </p:txBody>
      </p:sp>
      <p:sp>
        <p:nvSpPr>
          <p:cNvPr id="2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1472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061013" y="1995777"/>
            <a:ext cx="0" cy="26636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40032" y="1995777"/>
            <a:ext cx="0" cy="26636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63437" y="2693682"/>
            <a:ext cx="3509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50" dirty="0"/>
              <a:t>Continuing to secure existing revenue base with another two key operator extensions</a:t>
            </a:r>
          </a:p>
        </p:txBody>
      </p:sp>
    </p:spTree>
    <p:extLst>
      <p:ext uri="{BB962C8B-B14F-4D97-AF65-F5344CB8AC3E}">
        <p14:creationId xmlns:p14="http://schemas.microsoft.com/office/powerpoint/2010/main" val="21230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30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118302" y="1248000"/>
            <a:ext cx="9117625" cy="1248000"/>
          </a:xfrm>
        </p:spPr>
        <p:txBody>
          <a:bodyPr/>
          <a:lstStyle/>
          <a:p>
            <a:r>
              <a:rPr lang="en-GB" sz="15000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" y="6187017"/>
            <a:ext cx="336463" cy="192616"/>
          </a:xfrm>
        </p:spPr>
        <p:txBody>
          <a:bodyPr/>
          <a:lstStyle/>
          <a:p>
            <a:fld id="{263CE7BE-98D4-DD4C-8BD4-115EA45BE34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Kambi overview &amp; highlights</a:t>
            </a:r>
          </a:p>
          <a:p>
            <a:r>
              <a:rPr lang="en-US" sz="1800" dirty="0"/>
              <a:t>Financial update</a:t>
            </a:r>
          </a:p>
          <a:p>
            <a:r>
              <a:rPr lang="sv-SE" sz="1800" dirty="0"/>
              <a:t>Customer </a:t>
            </a:r>
            <a:r>
              <a:rPr lang="en-GB" sz="1800" dirty="0"/>
              <a:t>signings</a:t>
            </a:r>
          </a:p>
          <a:p>
            <a:r>
              <a:rPr lang="en-GB" sz="1800" dirty="0"/>
              <a:t>Customer extensions and launches</a:t>
            </a:r>
          </a:p>
          <a:p>
            <a:endParaRPr lang="en-GB" sz="1800" dirty="0"/>
          </a:p>
          <a:p>
            <a:r>
              <a:rPr lang="en-GB" sz="1800" dirty="0"/>
              <a:t>Kambi initiatives</a:t>
            </a:r>
          </a:p>
          <a:p>
            <a:r>
              <a:rPr lang="en-GB" sz="1800" dirty="0"/>
              <a:t>Summary</a:t>
            </a:r>
          </a:p>
          <a:p>
            <a:r>
              <a:rPr lang="en-GB" sz="1800" dirty="0"/>
              <a:t>Q&amp;A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Q2 Report 2017 – CEO Kristian Nylén &amp; CFO David Kenyon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55" y="3592668"/>
            <a:ext cx="5961813" cy="2790128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414380" y="5031232"/>
            <a:ext cx="1683794" cy="1683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414380" y="5321510"/>
            <a:ext cx="1622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tx2"/>
                </a:solidFill>
                <a:latin typeface="+mj-lt"/>
              </a:rPr>
              <a:t>602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60041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Kambi 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4193" y="321326"/>
            <a:ext cx="618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Turnkey sports betting service</a:t>
            </a:r>
          </a:p>
        </p:txBody>
      </p:sp>
      <p:pic>
        <p:nvPicPr>
          <p:cNvPr id="20" name="Picture 5" descr="K:\Marketing\2016\Brand\Brand elements\Client logos\888\888sport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5" y="1202566"/>
            <a:ext cx="645213" cy="6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:\Marketing\2016\Brand\Brand elements\Client logos\PAF\paf_screenV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53" y="2334177"/>
            <a:ext cx="1132083" cy="4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K:\Marketing\2016\Brand\Brand elements\Client logos\32 Red\32red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7" y="2247229"/>
            <a:ext cx="1279408" cy="6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K:\Marketing\2016\Brand\Brand elements\Client logos\Corredor Empresarial\betplay_onwhi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75" y="5409416"/>
            <a:ext cx="1423753" cy="4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K:\Marketing\2016\Brand\Brand elements\Client logos\Leo vegas\LeoVegas.com - Vertic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98" y="2252289"/>
            <a:ext cx="1056660" cy="5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K:\Marketing\2016\Brand\Brand elements\Client logos\NapoleonGamesLogoEPS\NG_no_base_Bla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01" y="1287488"/>
            <a:ext cx="1971787" cy="4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K:\Marketing\2016\Brand\Brand elements\Client logos\Mr Green\mr-green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97" y="3261328"/>
            <a:ext cx="824662" cy="64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K:\Marketing\2016\Brand\Brand elements\Client logos\R Franco\pica Grupo_infGris E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11" y="4437477"/>
            <a:ext cx="798635" cy="6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K:\Marketing\2016\Brand\Brand elements\Client logos\Nagaworld\NagaWorld-Logo-Gold-text-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1" y="4421101"/>
            <a:ext cx="1125480" cy="6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7" descr="K:\Marketing\2016\Brand\Brand elements\Client logos\Unibet\unibet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02" y="1400028"/>
            <a:ext cx="1301253" cy="2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K:\Marketing\2016\Brand\Brand elements\Client logos\Rank\rank_group_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07" y="4482986"/>
            <a:ext cx="1498575" cy="5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K:\Marketing\2016\Brand\Brand elements\Client logos\Televisa\TVSA 53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1" y="3268543"/>
            <a:ext cx="772281" cy="6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carjos\Downloads\greentube-logo-positiv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80" y="3326816"/>
            <a:ext cx="1137029" cy="5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414380" y="5925232"/>
            <a:ext cx="1683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Employees</a:t>
            </a:r>
          </a:p>
          <a:p>
            <a:pPr algn="ctr"/>
            <a:r>
              <a:rPr lang="en-GB" sz="1200" dirty="0"/>
              <a:t>across six offices</a:t>
            </a:r>
          </a:p>
        </p:txBody>
      </p:sp>
      <p:sp>
        <p:nvSpPr>
          <p:cNvPr id="4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1472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96" y="5279215"/>
            <a:ext cx="1225816" cy="864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18" y="798730"/>
            <a:ext cx="3961781" cy="20856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87" y="6024001"/>
            <a:ext cx="1066096" cy="3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and key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877" y="1491458"/>
            <a:ext cx="6385380" cy="45214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/>
              <a:t>Continued strong performance with operator turnover growth of 16% and a high trading margin of 7.5%</a:t>
            </a:r>
          </a:p>
          <a:p>
            <a:pPr lvl="0">
              <a:lnSpc>
                <a:spcPct val="150000"/>
              </a:lnSpc>
              <a:buClr>
                <a:schemeClr val="tx2"/>
              </a:buClr>
            </a:pPr>
            <a:r>
              <a:rPr lang="en-US" sz="1800" dirty="0"/>
              <a:t>New customer agreement signed with Bulgaria’s  National Lottery AD, 7777.bg and extended contracts with </a:t>
            </a:r>
            <a:r>
              <a:rPr lang="en-US" sz="1800" dirty="0" err="1"/>
              <a:t>Paf</a:t>
            </a:r>
            <a:r>
              <a:rPr lang="en-US" sz="1800" dirty="0"/>
              <a:t> and </a:t>
            </a:r>
            <a:r>
              <a:rPr lang="en-US" sz="1800" dirty="0" err="1"/>
              <a:t>LeoVegas</a:t>
            </a:r>
            <a:endParaRPr lang="en-US" sz="1800" dirty="0"/>
          </a:p>
          <a:p>
            <a:pPr lvl="0">
              <a:lnSpc>
                <a:spcPct val="150000"/>
              </a:lnSpc>
              <a:buClr>
                <a:schemeClr val="tx2"/>
              </a:buClr>
            </a:pPr>
            <a:r>
              <a:rPr lang="en-US" sz="1800" dirty="0"/>
              <a:t>New customer launches for </a:t>
            </a:r>
            <a:r>
              <a:rPr lang="en-US" sz="1800" dirty="0" err="1"/>
              <a:t>Greentube</a:t>
            </a:r>
            <a:r>
              <a:rPr lang="en-US" sz="1800" dirty="0"/>
              <a:t>, </a:t>
            </a:r>
            <a:r>
              <a:rPr lang="en-US" sz="1800" dirty="0" err="1"/>
              <a:t>PlayCity</a:t>
            </a:r>
            <a:r>
              <a:rPr lang="en-US" sz="1800" dirty="0"/>
              <a:t> and </a:t>
            </a:r>
            <a:r>
              <a:rPr lang="en-US" sz="1800" dirty="0" err="1"/>
              <a:t>BetPlay</a:t>
            </a:r>
            <a:endParaRPr lang="en-US" sz="1800" dirty="0"/>
          </a:p>
          <a:p>
            <a:pPr lvl="0">
              <a:lnSpc>
                <a:spcPct val="150000"/>
              </a:lnSpc>
              <a:buClr>
                <a:schemeClr val="tx2"/>
              </a:buClr>
            </a:pPr>
            <a:r>
              <a:rPr lang="en-US" sz="1800" dirty="0"/>
              <a:t>Six Kambi powered operators </a:t>
            </a:r>
            <a:r>
              <a:rPr lang="en-US" sz="1800" dirty="0" err="1"/>
              <a:t>recognised</a:t>
            </a:r>
            <a:r>
              <a:rPr lang="en-US" sz="1800" dirty="0"/>
              <a:t> by </a:t>
            </a:r>
            <a:r>
              <a:rPr lang="en-US" sz="1800" dirty="0" err="1"/>
              <a:t>eGaming</a:t>
            </a:r>
            <a:r>
              <a:rPr lang="en-US" sz="1800" dirty="0"/>
              <a:t> Review (EGR) Power 50 list</a:t>
            </a:r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6981373" y="1654253"/>
            <a:ext cx="4580508" cy="1920000"/>
          </a:xfrm>
        </p:spPr>
        <p:txBody>
          <a:bodyPr/>
          <a:lstStyle/>
          <a:p>
            <a:pPr algn="ctr"/>
            <a:r>
              <a:rPr lang="en-US" dirty="0"/>
              <a:t>7.5%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6524343" y="3760144"/>
            <a:ext cx="5494567" cy="1920000"/>
          </a:xfrm>
        </p:spPr>
        <p:txBody>
          <a:bodyPr/>
          <a:lstStyle/>
          <a:p>
            <a:pPr algn="ctr"/>
            <a:r>
              <a:rPr lang="en-US" dirty="0"/>
              <a:t>Trading margin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1472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</p:spTree>
    <p:extLst>
      <p:ext uri="{BB962C8B-B14F-4D97-AF65-F5344CB8AC3E}">
        <p14:creationId xmlns:p14="http://schemas.microsoft.com/office/powerpoint/2010/main" val="10010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headlines</a:t>
            </a:r>
            <a:br>
              <a:rPr lang="en-GB" dirty="0"/>
            </a:b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7238717"/>
              </p:ext>
            </p:extLst>
          </p:nvPr>
        </p:nvGraphicFramePr>
        <p:xfrm>
          <a:off x="668246" y="1388803"/>
          <a:ext cx="3357369" cy="320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4661343" y="5262556"/>
            <a:ext cx="313898" cy="31389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2111" y="5289073"/>
            <a:ext cx="313898" cy="313898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tx1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937367546"/>
              </p:ext>
            </p:extLst>
          </p:nvPr>
        </p:nvGraphicFramePr>
        <p:xfrm>
          <a:off x="7997261" y="1388803"/>
          <a:ext cx="3357369" cy="322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69719" y="5299455"/>
            <a:ext cx="106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Q3 2017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60815" y="5307522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Q3 2016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184894596"/>
              </p:ext>
            </p:extLst>
          </p:nvPr>
        </p:nvGraphicFramePr>
        <p:xfrm>
          <a:off x="4382044" y="1388803"/>
          <a:ext cx="3357369" cy="316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1472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</p:spTree>
    <p:extLst>
      <p:ext uri="{BB962C8B-B14F-4D97-AF65-F5344CB8AC3E}">
        <p14:creationId xmlns:p14="http://schemas.microsoft.com/office/powerpoint/2010/main" val="34801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 trading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875" y="936000"/>
            <a:ext cx="9597500" cy="480000"/>
          </a:xfrm>
        </p:spPr>
        <p:txBody>
          <a:bodyPr/>
          <a:lstStyle/>
          <a:p>
            <a:r>
              <a:rPr lang="en-GB" sz="2000" dirty="0" err="1"/>
              <a:t>Kambi’s</a:t>
            </a:r>
            <a:r>
              <a:rPr lang="en-GB" sz="2000" dirty="0"/>
              <a:t> operators' turnover &amp; trading margin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7645137" y="1858995"/>
            <a:ext cx="4063811" cy="4080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US" dirty="0"/>
              <a:t>Operator turnover increased by 16% compared to Q3 2016</a:t>
            </a:r>
          </a:p>
          <a:p>
            <a:pPr lvl="0"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US" dirty="0"/>
              <a:t>Typical seasonal turnover trend</a:t>
            </a:r>
          </a:p>
          <a:p>
            <a:pPr lvl="0"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r>
              <a:rPr lang="en-US" dirty="0"/>
              <a:t>Q3 trading margin of 7.5% , brings YTD to 6.6%</a:t>
            </a:r>
          </a:p>
          <a:p>
            <a:pPr lvl="0">
              <a:lnSpc>
                <a:spcPct val="150000"/>
              </a:lnSpc>
              <a:buClr>
                <a:schemeClr val="tx2"/>
              </a:buClr>
              <a:buFont typeface="Overpass" pitchFamily="50" charset="0"/>
              <a:buChar char="―"/>
            </a:pPr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1472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599683"/>
              </p:ext>
            </p:extLst>
          </p:nvPr>
        </p:nvGraphicFramePr>
        <p:xfrm>
          <a:off x="479875" y="1535999"/>
          <a:ext cx="7134225" cy="401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6197600" y="1858995"/>
            <a:ext cx="943429" cy="8406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30057" y="2365829"/>
            <a:ext cx="800969" cy="7547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975429" y="3280229"/>
            <a:ext cx="805544" cy="5515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364343" y="3831771"/>
            <a:ext cx="812802" cy="5805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Growth in operator turnover and Kambi revenue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7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Q3 2017 vs Q3 2016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1472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406968"/>
              </p:ext>
            </p:extLst>
          </p:nvPr>
        </p:nvGraphicFramePr>
        <p:xfrm>
          <a:off x="480358" y="1590272"/>
          <a:ext cx="11149667" cy="424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80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Income statement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60196"/>
            <a:ext cx="4798750" cy="192000"/>
          </a:xfrm>
        </p:spPr>
        <p:txBody>
          <a:bodyPr/>
          <a:lstStyle/>
          <a:p>
            <a:r>
              <a:rPr lang="en-GB" dirty="0"/>
              <a:t>Q3 Report 2017 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774901"/>
              </p:ext>
            </p:extLst>
          </p:nvPr>
        </p:nvGraphicFramePr>
        <p:xfrm>
          <a:off x="1350732" y="1935923"/>
          <a:ext cx="9378323" cy="2687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/>
                          </a:solidFill>
                        </a:rPr>
                        <a:t>€m</a:t>
                      </a:r>
                      <a:endParaRPr lang="en-GB" sz="180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91416" marR="91416" anchor="ctr"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/>
                        <a:t>Q3 2017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/>
                        <a:t>Q3 2016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/>
                        <a:t>Jan-Sep</a:t>
                      </a:r>
                      <a:r>
                        <a:rPr lang="en-GB" sz="1800" kern="1200" baseline="0" dirty="0"/>
                        <a:t> </a:t>
                      </a:r>
                      <a:r>
                        <a:rPr lang="en-GB" sz="1800" kern="1200" dirty="0"/>
                        <a:t>2017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/>
                        <a:t>Jan-Sep 2016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56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Revenue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14.8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14.8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43.1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41.7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56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13.7</a:t>
                      </a: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11.7</a:t>
                      </a: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40.4</a:t>
                      </a: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34.7</a:t>
                      </a: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012034"/>
                  </a:ext>
                </a:extLst>
              </a:tr>
              <a:tr h="530756">
                <a:tc>
                  <a:txBody>
                    <a:bodyPr/>
                    <a:lstStyle/>
                    <a:p>
                      <a:pPr algn="l"/>
                      <a:r>
                        <a:rPr lang="en-GB" b="1" i="0" dirty="0"/>
                        <a:t>Operating</a:t>
                      </a:r>
                      <a:r>
                        <a:rPr lang="en-GB" b="1" i="0" baseline="0" dirty="0"/>
                        <a:t> result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dirty="0"/>
                        <a:t>1.1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dirty="0"/>
                        <a:t>3.1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dirty="0"/>
                        <a:t>2.7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dirty="0"/>
                        <a:t>7.0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56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Result after tax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0.8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2.7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2.0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6.3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9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Cash flow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15787" y="6347841"/>
            <a:ext cx="4798750" cy="19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Q3 Report 2017 </a:t>
            </a:r>
          </a:p>
          <a:p>
            <a:r>
              <a:rPr lang="en-GB" dirty="0">
                <a:solidFill>
                  <a:schemeClr val="tx1"/>
                </a:solidFill>
              </a:rPr>
              <a:t>CEO Kristian </a:t>
            </a:r>
            <a:r>
              <a:rPr lang="en-GB" dirty="0" err="1">
                <a:solidFill>
                  <a:schemeClr val="tx1"/>
                </a:solidFill>
              </a:rPr>
              <a:t>Nylén</a:t>
            </a:r>
            <a:r>
              <a:rPr lang="en-GB" dirty="0">
                <a:solidFill>
                  <a:schemeClr val="tx1"/>
                </a:solidFill>
              </a:rPr>
              <a:t> &amp; CFO David Kenyon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t>9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€ ‘000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239873"/>
              </p:ext>
            </p:extLst>
          </p:nvPr>
        </p:nvGraphicFramePr>
        <p:xfrm>
          <a:off x="479875" y="1535999"/>
          <a:ext cx="11172656" cy="432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4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4571"/>
      </a:dk1>
      <a:lt1>
        <a:srgbClr val="FFFFFF"/>
      </a:lt1>
      <a:dk2>
        <a:srgbClr val="00C3DE"/>
      </a:dk2>
      <a:lt2>
        <a:srgbClr val="FFFFFF"/>
      </a:lt2>
      <a:accent1>
        <a:srgbClr val="EFF9FF"/>
      </a:accent1>
      <a:accent2>
        <a:srgbClr val="004571"/>
      </a:accent2>
      <a:accent3>
        <a:srgbClr val="BFD0DC"/>
      </a:accent3>
      <a:accent4>
        <a:srgbClr val="486B84"/>
      </a:accent4>
      <a:accent5>
        <a:srgbClr val="FFD564"/>
      </a:accent5>
      <a:accent6>
        <a:srgbClr val="BFF0F7"/>
      </a:accent6>
      <a:hlink>
        <a:srgbClr val="00C3DE"/>
      </a:hlink>
      <a:folHlink>
        <a:srgbClr val="00C3DE"/>
      </a:folHlink>
    </a:clrScheme>
    <a:fontScheme name="Custom 3">
      <a:majorFont>
        <a:latin typeface="Overpass ExtraBold"/>
        <a:ea typeface=""/>
        <a:cs typeface=""/>
      </a:majorFont>
      <a:minorFont>
        <a:latin typeface="Overpass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2393</TotalTime>
  <Words>699</Words>
  <Application>Microsoft Office PowerPoint</Application>
  <PresentationFormat>Custom</PresentationFormat>
  <Paragraphs>158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.AppleSystemUIFont</vt:lpstr>
      <vt:lpstr>Arial</vt:lpstr>
      <vt:lpstr>Calibri</vt:lpstr>
      <vt:lpstr>LucidaGrande</vt:lpstr>
      <vt:lpstr>Overpass</vt:lpstr>
      <vt:lpstr>Overpass Bold</vt:lpstr>
      <vt:lpstr>Overpass ExtraBold</vt:lpstr>
      <vt:lpstr>Overpass Light</vt:lpstr>
      <vt:lpstr>Overpass Regular</vt:lpstr>
      <vt:lpstr>Overpass SemiBold</vt:lpstr>
      <vt:lpstr>Office Theme</vt:lpstr>
      <vt:lpstr>Kambi Group plc </vt:lpstr>
      <vt:lpstr>Agenda</vt:lpstr>
      <vt:lpstr>Kambi overview</vt:lpstr>
      <vt:lpstr>Highlights and key events</vt:lpstr>
      <vt:lpstr>Financial headlines </vt:lpstr>
      <vt:lpstr>Operator trading analysis</vt:lpstr>
      <vt:lpstr>Growth in operator turnover and Kambi revenue</vt:lpstr>
      <vt:lpstr>Income statement</vt:lpstr>
      <vt:lpstr>Cash flow</vt:lpstr>
      <vt:lpstr>Kambi signed a multi-year contract with National Lottery AD</vt:lpstr>
      <vt:lpstr>Kambi extends contracts with LeoVegas and Paf</vt:lpstr>
      <vt:lpstr>New customer launches</vt:lpstr>
      <vt:lpstr>Kambi initiatives</vt:lpstr>
      <vt:lpstr>EGR Power 50 2017</vt:lpstr>
      <vt:lpstr>Summary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Dennis</dc:creator>
  <cp:lastModifiedBy>User</cp:lastModifiedBy>
  <cp:revision>318</cp:revision>
  <dcterms:created xsi:type="dcterms:W3CDTF">2017-05-23T11:27:58Z</dcterms:created>
  <dcterms:modified xsi:type="dcterms:W3CDTF">2017-12-04T12:07:46Z</dcterms:modified>
</cp:coreProperties>
</file>